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2" r:id="rId10"/>
    <p:sldId id="273" r:id="rId11"/>
    <p:sldId id="274" r:id="rId12"/>
    <p:sldId id="264" r:id="rId13"/>
    <p:sldId id="270" r:id="rId14"/>
    <p:sldId id="265" r:id="rId15"/>
    <p:sldId id="271" r:id="rId16"/>
    <p:sldId id="266" r:id="rId17"/>
    <p:sldId id="267" r:id="rId18"/>
    <p:sldId id="26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19E6B9D-1B8D-40F5-A01A-52AEE4DD7877}" type="datetimeFigureOut">
              <a:rPr lang="ru-RU" smtClean="0"/>
              <a:t>09.03.2015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65D0EC-B59C-4851-95F6-9AE07BC0629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19E6B9D-1B8D-40F5-A01A-52AEE4DD7877}" type="datetimeFigureOut">
              <a:rPr lang="ru-RU" smtClean="0"/>
              <a:t>09.03.2015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65D0EC-B59C-4851-95F6-9AE07BC0629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19E6B9D-1B8D-40F5-A01A-52AEE4DD7877}" type="datetimeFigureOut">
              <a:rPr lang="ru-RU" smtClean="0"/>
              <a:t>09.03.2015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65D0EC-B59C-4851-95F6-9AE07BC0629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919E6B9D-1B8D-40F5-A01A-52AEE4DD7877}" type="datetimeFigureOut">
              <a:rPr lang="ru-RU" smtClean="0"/>
              <a:t>09.03.2015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65D0EC-B59C-4851-95F6-9AE07BC0629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9E6B9D-1B8D-40F5-A01A-52AEE4DD7877}" type="datetimeFigureOut">
              <a:rPr lang="ru-RU" smtClean="0"/>
              <a:t>09.03.2015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65D0EC-B59C-4851-95F6-9AE07BC0629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19E6B9D-1B8D-40F5-A01A-52AEE4DD7877}" type="datetimeFigureOut">
              <a:rPr lang="ru-RU" smtClean="0"/>
              <a:t>09.03.2015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65D0EC-B59C-4851-95F6-9AE07BC0629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919E6B9D-1B8D-40F5-A01A-52AEE4DD7877}" type="datetimeFigureOut">
              <a:rPr lang="ru-RU" smtClean="0"/>
              <a:t>09.03.2015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A65D0EC-B59C-4851-95F6-9AE07BC0629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19E6B9D-1B8D-40F5-A01A-52AEE4DD7877}" type="datetimeFigureOut">
              <a:rPr lang="ru-RU" smtClean="0"/>
              <a:t>09.03.2015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A65D0EC-B59C-4851-95F6-9AE07BC0629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E6B9D-1B8D-40F5-A01A-52AEE4DD7877}" type="datetimeFigureOut">
              <a:rPr lang="ru-RU" smtClean="0"/>
              <a:t>09.03.2015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A65D0EC-B59C-4851-95F6-9AE07BC0629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9E6B9D-1B8D-40F5-A01A-52AEE4DD7877}" type="datetimeFigureOut">
              <a:rPr lang="ru-RU" smtClean="0"/>
              <a:t>09.03.2015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65D0EC-B59C-4851-95F6-9AE07BC0629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9E6B9D-1B8D-40F5-A01A-52AEE4DD7877}" type="datetimeFigureOut">
              <a:rPr lang="ru-RU" smtClean="0"/>
              <a:t>09.03.2015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65D0EC-B59C-4851-95F6-9AE07BC0629F}" type="slidenum">
              <a:rPr lang="ru-RU" smtClean="0"/>
              <a:t>‹#›</a:t>
            </a:fld>
            <a:endParaRPr lang="ru-RU"/>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919E6B9D-1B8D-40F5-A01A-52AEE4DD7877}" type="datetimeFigureOut">
              <a:rPr lang="ru-RU" smtClean="0"/>
              <a:t>09.03.2015</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EA65D0EC-B59C-4851-95F6-9AE07BC0629F}" type="slidenum">
              <a:rPr lang="ru-RU" smtClean="0"/>
              <a:t>‹#›</a:t>
            </a:fld>
            <a:endParaRPr lang="ru-RU"/>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404664"/>
            <a:ext cx="7344816" cy="2448272"/>
          </a:xfrm>
        </p:spPr>
        <p:txBody>
          <a:bodyPr/>
          <a:lstStyle/>
          <a:p>
            <a:pPr algn="ct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3200" b="1" i="1" dirty="0" smtClean="0">
                <a:solidFill>
                  <a:schemeClr val="bg1"/>
                </a:solidFill>
                <a:latin typeface="Times New Roman" pitchFamily="18" charset="0"/>
                <a:cs typeface="Times New Roman" pitchFamily="18" charset="0"/>
              </a:rPr>
              <a:t>В </a:t>
            </a:r>
            <a:r>
              <a:rPr lang="ru-RU" sz="3200" b="1" i="1" dirty="0">
                <a:solidFill>
                  <a:schemeClr val="bg1"/>
                </a:solidFill>
                <a:latin typeface="Times New Roman" pitchFamily="18" charset="0"/>
                <a:cs typeface="Times New Roman" pitchFamily="18" charset="0"/>
              </a:rPr>
              <a:t>помощь воспитателю:</a:t>
            </a:r>
            <a:br>
              <a:rPr lang="ru-RU" sz="3200" b="1" i="1" dirty="0">
                <a:solidFill>
                  <a:schemeClr val="bg1"/>
                </a:solidFill>
                <a:latin typeface="Times New Roman" pitchFamily="18" charset="0"/>
                <a:cs typeface="Times New Roman" pitchFamily="18" charset="0"/>
              </a:rPr>
            </a:br>
            <a:r>
              <a:rPr lang="ru-RU" sz="3200" b="1" i="1" dirty="0">
                <a:solidFill>
                  <a:schemeClr val="bg1"/>
                </a:solidFill>
                <a:latin typeface="Times New Roman" pitchFamily="18" charset="0"/>
                <a:cs typeface="Times New Roman" pitchFamily="18" charset="0"/>
              </a:rPr>
              <a:t/>
            </a:r>
            <a:br>
              <a:rPr lang="ru-RU" sz="3200" b="1" i="1" dirty="0">
                <a:solidFill>
                  <a:schemeClr val="bg1"/>
                </a:solidFill>
                <a:latin typeface="Times New Roman" pitchFamily="18" charset="0"/>
                <a:cs typeface="Times New Roman" pitchFamily="18" charset="0"/>
              </a:rPr>
            </a:br>
            <a:r>
              <a:rPr lang="ru-RU" sz="3200" b="1" i="1" dirty="0" smtClean="0">
                <a:solidFill>
                  <a:schemeClr val="bg1"/>
                </a:solidFill>
                <a:latin typeface="Times New Roman" pitchFamily="18" charset="0"/>
                <a:cs typeface="Times New Roman" pitchFamily="18" charset="0"/>
              </a:rPr>
              <a:t>«Дидактические игры для детей раннего возраста по сенсорному воспитанию»</a:t>
            </a:r>
            <a:endParaRPr lang="ru-RU" sz="3200" b="1" i="1" dirty="0">
              <a:solidFill>
                <a:schemeClr val="bg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67544" y="4509120"/>
            <a:ext cx="3888432" cy="1512168"/>
          </a:xfrm>
        </p:spPr>
        <p:txBody>
          <a:bodyPr>
            <a:normAutofit fontScale="77500" lnSpcReduction="20000"/>
          </a:bodyPr>
          <a:lstStyle/>
          <a:p>
            <a:r>
              <a:rPr lang="ru-RU" dirty="0" smtClean="0"/>
              <a:t>Автор: </a:t>
            </a:r>
            <a:r>
              <a:rPr lang="ru-RU" dirty="0" smtClean="0"/>
              <a:t>Медведева Александра Николаевна, воспитатель МАДОУ </a:t>
            </a:r>
            <a:r>
              <a:rPr lang="ru-RU" dirty="0" smtClean="0"/>
              <a:t>№ </a:t>
            </a:r>
            <a:r>
              <a:rPr lang="ru-RU" dirty="0" smtClean="0"/>
              <a:t>30 «Серебряное копытце»</a:t>
            </a:r>
            <a:endParaRPr lang="ru-RU" dirty="0" smtClean="0"/>
          </a:p>
          <a:p>
            <a:pPr algn="ctr"/>
            <a:r>
              <a:rPr lang="ru-RU" dirty="0" smtClean="0"/>
              <a:t>Город Кушва</a:t>
            </a:r>
          </a:p>
          <a:p>
            <a:pPr algn="ctr"/>
            <a:r>
              <a:rPr lang="ru-RU" dirty="0" smtClean="0"/>
              <a:t>2015 год</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107" y="3068960"/>
            <a:ext cx="4012020" cy="341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941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5537" y="764705"/>
            <a:ext cx="7632848" cy="5184575"/>
          </a:xfrm>
        </p:spPr>
        <p:txBody>
          <a:bodyPr>
            <a:normAutofit fontScale="85000" lnSpcReduction="20000"/>
          </a:bodyPr>
          <a:lstStyle/>
          <a:p>
            <a:r>
              <a:rPr lang="ru-RU" b="1" dirty="0">
                <a:solidFill>
                  <a:schemeClr val="bg1"/>
                </a:solidFill>
                <a:latin typeface="Times New Roman" pitchFamily="18" charset="0"/>
                <a:cs typeface="Times New Roman" pitchFamily="18" charset="0"/>
              </a:rPr>
              <a:t>Лоточки для скатывания шариков</a:t>
            </a:r>
            <a:r>
              <a:rPr lang="ru-RU" dirty="0">
                <a:solidFill>
                  <a:schemeClr val="bg1"/>
                </a:solidFill>
                <a:latin typeface="Times New Roman" pitchFamily="18" charset="0"/>
                <a:cs typeface="Times New Roman" pitchFamily="18" charset="0"/>
              </a:rPr>
              <a:t>. Практическое познавание свойств наклонной плоскости и зависимости между силой толчка и скоростью скатывания шарика.</a:t>
            </a:r>
          </a:p>
          <a:p>
            <a:r>
              <a:rPr lang="ru-RU" b="1" dirty="0">
                <a:solidFill>
                  <a:schemeClr val="bg1"/>
                </a:solidFill>
                <a:latin typeface="Times New Roman" pitchFamily="18" charset="0"/>
                <a:cs typeface="Times New Roman" pitchFamily="18" charset="0"/>
              </a:rPr>
              <a:t>Большой строительный набор. </a:t>
            </a:r>
            <a:r>
              <a:rPr lang="ru-RU" dirty="0">
                <a:solidFill>
                  <a:schemeClr val="bg1"/>
                </a:solidFill>
                <a:latin typeface="Times New Roman" pitchFamily="18" charset="0"/>
                <a:cs typeface="Times New Roman" pitchFamily="18" charset="0"/>
              </a:rPr>
              <a:t>Развитие мышления, навыков конструирования и практического употребления геометрических форм.</a:t>
            </a:r>
          </a:p>
          <a:p>
            <a:r>
              <a:rPr lang="ru-RU" b="1" dirty="0">
                <a:solidFill>
                  <a:schemeClr val="bg1"/>
                </a:solidFill>
                <a:latin typeface="Times New Roman" pitchFamily="18" charset="0"/>
                <a:cs typeface="Times New Roman" pitchFamily="18" charset="0"/>
              </a:rPr>
              <a:t>Столики двухцветные с двумя комплектами сюжетных фигурок. </a:t>
            </a:r>
            <a:r>
              <a:rPr lang="ru-RU" dirty="0">
                <a:solidFill>
                  <a:schemeClr val="bg1"/>
                </a:solidFill>
                <a:latin typeface="Times New Roman" pitchFamily="18" charset="0"/>
                <a:cs typeface="Times New Roman" pitchFamily="18" charset="0"/>
              </a:rPr>
              <a:t>Развитие мышления, навыков общения.</a:t>
            </a:r>
          </a:p>
          <a:p>
            <a:r>
              <a:rPr lang="ru-RU" b="1" dirty="0">
                <a:solidFill>
                  <a:schemeClr val="bg1"/>
                </a:solidFill>
                <a:latin typeface="Times New Roman" pitchFamily="18" charset="0"/>
                <a:cs typeface="Times New Roman" pitchFamily="18" charset="0"/>
              </a:rPr>
              <a:t>Лотки для поочередного прокатывания автомобилей. </a:t>
            </a:r>
            <a:r>
              <a:rPr lang="ru-RU" dirty="0">
                <a:solidFill>
                  <a:schemeClr val="bg1"/>
                </a:solidFill>
                <a:latin typeface="Times New Roman" pitchFamily="18" charset="0"/>
                <a:cs typeface="Times New Roman" pitchFamily="18" charset="0"/>
              </a:rPr>
              <a:t>Развитие форм общения между детьми, совместных действий.</a:t>
            </a:r>
          </a:p>
          <a:p>
            <a:r>
              <a:rPr lang="ru-RU" b="1" dirty="0">
                <a:solidFill>
                  <a:schemeClr val="bg1"/>
                </a:solidFill>
                <a:latin typeface="Times New Roman" pitchFamily="18" charset="0"/>
                <a:cs typeface="Times New Roman" pitchFamily="18" charset="0"/>
              </a:rPr>
              <a:t>Набор «Достань колечко». </a:t>
            </a:r>
            <a:r>
              <a:rPr lang="ru-RU" dirty="0">
                <a:solidFill>
                  <a:schemeClr val="bg1"/>
                </a:solidFill>
                <a:latin typeface="Times New Roman" pitchFamily="18" charset="0"/>
                <a:cs typeface="Times New Roman" pitchFamily="18" charset="0"/>
              </a:rPr>
              <a:t>Развитие практического мышления; формирование орудийного способа действий; дальнейшее совершенствование </a:t>
            </a:r>
            <a:r>
              <a:rPr lang="ru-RU" dirty="0" err="1">
                <a:solidFill>
                  <a:schemeClr val="bg1"/>
                </a:solidFill>
                <a:latin typeface="Times New Roman" pitchFamily="18" charset="0"/>
                <a:cs typeface="Times New Roman" pitchFamily="18" charset="0"/>
              </a:rPr>
              <a:t>сенсорики</a:t>
            </a:r>
            <a:r>
              <a:rPr lang="ru-RU" dirty="0">
                <a:solidFill>
                  <a:schemeClr val="bg1"/>
                </a:solidFill>
                <a:latin typeface="Times New Roman" pitchFamily="18" charset="0"/>
                <a:cs typeface="Times New Roman" pitchFamily="18" charset="0"/>
              </a:rPr>
              <a:t> (глазомера и цветоразличения).</a:t>
            </a:r>
          </a:p>
          <a:p>
            <a:r>
              <a:rPr lang="ru-RU" b="1" dirty="0">
                <a:solidFill>
                  <a:schemeClr val="bg1"/>
                </a:solidFill>
                <a:latin typeface="Times New Roman" pitchFamily="18" charset="0"/>
                <a:cs typeface="Times New Roman" pitchFamily="18" charset="0"/>
              </a:rPr>
              <a:t>Трубки прозрачные и непрозрачные с цветными пыжами и палочкой, игра «Салют!». </a:t>
            </a:r>
            <a:r>
              <a:rPr lang="ru-RU" dirty="0">
                <a:solidFill>
                  <a:schemeClr val="bg1"/>
                </a:solidFill>
                <a:latin typeface="Times New Roman" pitchFamily="18" charset="0"/>
                <a:cs typeface="Times New Roman" pitchFamily="18" charset="0"/>
              </a:rPr>
              <a:t>Развитие мышления, умения правильно действовать с предметами в трехмерном пространстве, а также глазомера, координации движений обеих рук; совершенствование орудийного способа действий.</a:t>
            </a:r>
          </a:p>
          <a:p>
            <a:r>
              <a:rPr lang="ru-RU" b="1" dirty="0">
                <a:solidFill>
                  <a:schemeClr val="bg1"/>
                </a:solidFill>
                <a:latin typeface="Times New Roman" pitchFamily="18" charset="0"/>
                <a:cs typeface="Times New Roman" pitchFamily="18" charset="0"/>
              </a:rPr>
              <a:t>Набор «Покатай куклу» (тележка со стержнем и сюжетными съемными фигурками, палочка с кольцом на конце).</a:t>
            </a:r>
            <a:r>
              <a:rPr lang="ru-RU" dirty="0">
                <a:solidFill>
                  <a:schemeClr val="bg1"/>
                </a:solidFill>
                <a:latin typeface="Times New Roman" pitchFamily="18" charset="0"/>
                <a:cs typeface="Times New Roman" pitchFamily="18" charset="0"/>
              </a:rPr>
              <a:t> Дальнейшее развитие мышления, глазомера, умения правильно использовать специализированное орудие и соотношение между значимыми деталями игрушки.</a:t>
            </a:r>
          </a:p>
          <a:p>
            <a:r>
              <a:rPr lang="ru-RU" b="1" dirty="0">
                <a:solidFill>
                  <a:schemeClr val="bg1"/>
                </a:solidFill>
                <a:latin typeface="Times New Roman" pitchFamily="18" charset="0"/>
                <a:cs typeface="Times New Roman" pitchFamily="18" charset="0"/>
              </a:rPr>
              <a:t>Набор для игр с водой</a:t>
            </a:r>
            <a:r>
              <a:rPr lang="ru-RU" dirty="0">
                <a:solidFill>
                  <a:schemeClr val="bg1"/>
                </a:solidFill>
                <a:latin typeface="Times New Roman" pitchFamily="18" charset="0"/>
                <a:cs typeface="Times New Roman" pitchFamily="18" charset="0"/>
              </a:rPr>
              <a:t>. Дальнейшее развитие мышления, умения применять различные способы использования специализированных орудий, ознакомление со свойствами воды; развитие ручной умелости.</a:t>
            </a:r>
          </a:p>
          <a:p>
            <a:endParaRPr lang="ru-RU"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85672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3568" y="764705"/>
            <a:ext cx="7450987" cy="5094094"/>
          </a:xfrm>
        </p:spPr>
        <p:txBody>
          <a:bodyPr>
            <a:noAutofit/>
          </a:bodyPr>
          <a:lstStyle/>
          <a:p>
            <a:pPr marL="0" indent="0">
              <a:buNone/>
            </a:pPr>
            <a:endParaRPr lang="ru-RU" sz="1400" dirty="0" smtClean="0">
              <a:latin typeface="Times New Roman" pitchFamily="18" charset="0"/>
              <a:cs typeface="Times New Roman" pitchFamily="18" charset="0"/>
            </a:endParaRPr>
          </a:p>
          <a:p>
            <a:pPr marL="0" indent="0" algn="ctr">
              <a:buNone/>
            </a:pPr>
            <a:r>
              <a:rPr lang="ru-RU" sz="1600" b="1" i="1" dirty="0" smtClean="0">
                <a:solidFill>
                  <a:schemeClr val="bg1"/>
                </a:solidFill>
                <a:latin typeface="Times New Roman" pitchFamily="18" charset="0"/>
                <a:cs typeface="Times New Roman" pitchFamily="18" charset="0"/>
              </a:rPr>
              <a:t>Для </a:t>
            </a:r>
            <a:r>
              <a:rPr lang="ru-RU" sz="1600" b="1" i="1" dirty="0">
                <a:solidFill>
                  <a:schemeClr val="bg1"/>
                </a:solidFill>
                <a:latin typeface="Times New Roman" pitchFamily="18" charset="0"/>
                <a:cs typeface="Times New Roman" pitchFamily="18" charset="0"/>
              </a:rPr>
              <a:t>детей от 2 лет до 2 лет 6 месяцев</a:t>
            </a:r>
          </a:p>
          <a:p>
            <a:endParaRPr lang="ru-RU" sz="1400" dirty="0">
              <a:latin typeface="Times New Roman" pitchFamily="18" charset="0"/>
              <a:cs typeface="Times New Roman" pitchFamily="18" charset="0"/>
            </a:endParaRPr>
          </a:p>
          <a:p>
            <a:r>
              <a:rPr lang="ru-RU" sz="1400" b="1" dirty="0">
                <a:solidFill>
                  <a:schemeClr val="bg1"/>
                </a:solidFill>
                <a:latin typeface="Times New Roman" pitchFamily="18" charset="0"/>
                <a:cs typeface="Times New Roman" pitchFamily="18" charset="0"/>
              </a:rPr>
              <a:t>Колышки и молоточек</a:t>
            </a:r>
            <a:r>
              <a:rPr lang="ru-RU" sz="1400" dirty="0">
                <a:solidFill>
                  <a:schemeClr val="bg1"/>
                </a:solidFill>
                <a:latin typeface="Times New Roman" pitchFamily="18" charset="0"/>
                <a:cs typeface="Times New Roman" pitchFamily="18" charset="0"/>
              </a:rPr>
              <a:t>. Дальнейшее развитие мышления, ознакомление с орудиями труда и способами их практического использования; развитие ручной умелости, глазомера.</a:t>
            </a:r>
          </a:p>
          <a:p>
            <a:r>
              <a:rPr lang="ru-RU" sz="1400" b="1" dirty="0">
                <a:solidFill>
                  <a:schemeClr val="bg1"/>
                </a:solidFill>
                <a:latin typeface="Times New Roman" pitchFamily="18" charset="0"/>
                <a:cs typeface="Times New Roman" pitchFamily="18" charset="0"/>
              </a:rPr>
              <a:t>Верстачок для забивания </a:t>
            </a:r>
            <a:r>
              <a:rPr lang="ru-RU" sz="1400" b="1" dirty="0" err="1">
                <a:solidFill>
                  <a:schemeClr val="bg1"/>
                </a:solidFill>
                <a:latin typeface="Times New Roman" pitchFamily="18" charset="0"/>
                <a:cs typeface="Times New Roman" pitchFamily="18" charset="0"/>
              </a:rPr>
              <a:t>втулочек</a:t>
            </a:r>
            <a:r>
              <a:rPr lang="ru-RU" sz="1400" b="1" dirty="0">
                <a:solidFill>
                  <a:schemeClr val="bg1"/>
                </a:solidFill>
                <a:latin typeface="Times New Roman" pitchFamily="18" charset="0"/>
                <a:cs typeface="Times New Roman" pitchFamily="18" charset="0"/>
              </a:rPr>
              <a:t> молотком. </a:t>
            </a:r>
            <a:r>
              <a:rPr lang="ru-RU" sz="1400" dirty="0">
                <a:solidFill>
                  <a:schemeClr val="bg1"/>
                </a:solidFill>
                <a:latin typeface="Times New Roman" pitchFamily="18" charset="0"/>
                <a:cs typeface="Times New Roman" pitchFamily="18" charset="0"/>
              </a:rPr>
              <a:t>Дальнейшее развитие мышления, ручной умелости; овладение навыками использования предметных орудий.</a:t>
            </a:r>
          </a:p>
          <a:p>
            <a:r>
              <a:rPr lang="ru-RU" sz="1400" b="1" dirty="0">
                <a:solidFill>
                  <a:schemeClr val="bg1"/>
                </a:solidFill>
                <a:latin typeface="Times New Roman" pitchFamily="18" charset="0"/>
                <a:cs typeface="Times New Roman" pitchFamily="18" charset="0"/>
              </a:rPr>
              <a:t>Верстачок с набором винтов и отверткой.</a:t>
            </a:r>
            <a:r>
              <a:rPr lang="ru-RU" sz="1400" dirty="0">
                <a:solidFill>
                  <a:schemeClr val="bg1"/>
                </a:solidFill>
                <a:latin typeface="Times New Roman" pitchFamily="18" charset="0"/>
                <a:cs typeface="Times New Roman" pitchFamily="18" charset="0"/>
              </a:rPr>
              <a:t> Развитие мышления, формирование технических навыков, упражнение в дифференцировке движений пальцев.</a:t>
            </a:r>
          </a:p>
          <a:p>
            <a:r>
              <a:rPr lang="ru-RU" sz="1400" b="1" dirty="0">
                <a:solidFill>
                  <a:schemeClr val="bg1"/>
                </a:solidFill>
                <a:latin typeface="Times New Roman" pitchFamily="18" charset="0"/>
                <a:cs typeface="Times New Roman" pitchFamily="18" charset="0"/>
              </a:rPr>
              <a:t>Конструктор «Я сам!».</a:t>
            </a:r>
            <a:r>
              <a:rPr lang="ru-RU" sz="1400" dirty="0">
                <a:solidFill>
                  <a:schemeClr val="bg1"/>
                </a:solidFill>
                <a:latin typeface="Times New Roman" pitchFamily="18" charset="0"/>
                <a:cs typeface="Times New Roman" pitchFamily="18" charset="0"/>
              </a:rPr>
              <a:t> Развитие конструктивного практического мышления, сложных координированных действий обеих рук. Упражнение в практическом и игровом применении навыков орудийной деятельности.</a:t>
            </a:r>
          </a:p>
          <a:p>
            <a:r>
              <a:rPr lang="ru-RU" sz="1400" b="1" dirty="0">
                <a:solidFill>
                  <a:schemeClr val="bg1"/>
                </a:solidFill>
                <a:latin typeface="Times New Roman" pitchFamily="18" charset="0"/>
                <a:cs typeface="Times New Roman" pitchFamily="18" charset="0"/>
              </a:rPr>
              <a:t>Кегли крупные</a:t>
            </a:r>
            <a:r>
              <a:rPr lang="ru-RU" sz="1400" dirty="0">
                <a:solidFill>
                  <a:schemeClr val="bg1"/>
                </a:solidFill>
                <a:latin typeface="Times New Roman" pitchFamily="18" charset="0"/>
                <a:cs typeface="Times New Roman" pitchFamily="18" charset="0"/>
              </a:rPr>
              <a:t>. Развитие ручной умелости, глазомера, точности в действиях, практического мышления.</a:t>
            </a:r>
          </a:p>
          <a:p>
            <a:r>
              <a:rPr lang="ru-RU" sz="1400" b="1" dirty="0">
                <a:solidFill>
                  <a:schemeClr val="bg1"/>
                </a:solidFill>
                <a:latin typeface="Times New Roman" pitchFamily="18" charset="0"/>
                <a:cs typeface="Times New Roman" pitchFamily="18" charset="0"/>
              </a:rPr>
              <a:t>Хоккей.</a:t>
            </a:r>
            <a:r>
              <a:rPr lang="ru-RU" sz="1400" dirty="0">
                <a:solidFill>
                  <a:schemeClr val="bg1"/>
                </a:solidFill>
                <a:latin typeface="Times New Roman" pitchFamily="18" charset="0"/>
                <a:cs typeface="Times New Roman" pitchFamily="18" charset="0"/>
              </a:rPr>
              <a:t> Развитие общей двигательной ловкости, практического мышления, глазомера.</a:t>
            </a:r>
          </a:p>
          <a:p>
            <a:r>
              <a:rPr lang="ru-RU" sz="1400" b="1" dirty="0">
                <a:solidFill>
                  <a:schemeClr val="bg1"/>
                </a:solidFill>
                <a:latin typeface="Times New Roman" pitchFamily="18" charset="0"/>
                <a:cs typeface="Times New Roman" pitchFamily="18" charset="0"/>
              </a:rPr>
              <a:t>Коробки о крышками разной формы. </a:t>
            </a:r>
            <a:r>
              <a:rPr lang="ru-RU" sz="1400" dirty="0">
                <a:solidFill>
                  <a:schemeClr val="bg1"/>
                </a:solidFill>
                <a:latin typeface="Times New Roman" pitchFamily="18" charset="0"/>
                <a:cs typeface="Times New Roman" pitchFamily="18" charset="0"/>
              </a:rPr>
              <a:t>Упражнение з сопоставлении сечений, в обобщении предметов по общему признаку.</a:t>
            </a:r>
          </a:p>
          <a:p>
            <a:r>
              <a:rPr lang="ru-RU" sz="1400" b="1" dirty="0">
                <a:solidFill>
                  <a:schemeClr val="bg1"/>
                </a:solidFill>
                <a:latin typeface="Times New Roman" pitchFamily="18" charset="0"/>
                <a:cs typeface="Times New Roman" pitchFamily="18" charset="0"/>
              </a:rPr>
              <a:t>Мозаика.</a:t>
            </a:r>
            <a:r>
              <a:rPr lang="ru-RU" sz="1400" dirty="0">
                <a:solidFill>
                  <a:schemeClr val="bg1"/>
                </a:solidFill>
                <a:latin typeface="Times New Roman" pitchFamily="18" charset="0"/>
                <a:cs typeface="Times New Roman" pitchFamily="18" charset="0"/>
              </a:rPr>
              <a:t> Упражнение в практическом использовании знаний о цвете; развитие точных движений пальцев.</a:t>
            </a:r>
          </a:p>
          <a:p>
            <a:r>
              <a:rPr lang="ru-RU" sz="1400" b="1" dirty="0">
                <a:solidFill>
                  <a:schemeClr val="bg1"/>
                </a:solidFill>
                <a:latin typeface="Times New Roman" pitchFamily="18" charset="0"/>
                <a:cs typeface="Times New Roman" pitchFamily="18" charset="0"/>
              </a:rPr>
              <a:t>Столики четырехцветные с наборами сюжетных фигурок</a:t>
            </a:r>
            <a:r>
              <a:rPr lang="ru-RU" sz="1400" dirty="0">
                <a:solidFill>
                  <a:schemeClr val="bg1"/>
                </a:solidFill>
                <a:latin typeface="Times New Roman" pitchFamily="18" charset="0"/>
                <a:cs typeface="Times New Roman" pitchFamily="18" charset="0"/>
              </a:rPr>
              <a:t>. Развитие навыков общения.</a:t>
            </a:r>
          </a:p>
          <a:p>
            <a:r>
              <a:rPr lang="ru-RU" sz="1400" b="1" dirty="0">
                <a:solidFill>
                  <a:schemeClr val="bg1"/>
                </a:solidFill>
                <a:latin typeface="Times New Roman" pitchFamily="18" charset="0"/>
                <a:cs typeface="Times New Roman" pitchFamily="18" charset="0"/>
              </a:rPr>
              <a:t>Поле с цветными лузами, шарами и ударником. </a:t>
            </a:r>
            <a:r>
              <a:rPr lang="ru-RU" sz="1400" dirty="0">
                <a:solidFill>
                  <a:schemeClr val="bg1"/>
                </a:solidFill>
                <a:latin typeface="Times New Roman" pitchFamily="18" charset="0"/>
                <a:cs typeface="Times New Roman" pitchFamily="18" charset="0"/>
              </a:rPr>
              <a:t>Развитие навыков общения, ручной умелости, орудийных действий, упражнение в использовании цветных объектов.</a:t>
            </a:r>
          </a:p>
          <a:p>
            <a:endParaRPr lang="ru-RU" sz="1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91438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5536" y="692697"/>
            <a:ext cx="8496944" cy="5166102"/>
          </a:xfrm>
        </p:spPr>
        <p:txBody>
          <a:bodyPr>
            <a:noAutofit/>
          </a:bodyPr>
          <a:lstStyle/>
          <a:p>
            <a:pPr lvl="2"/>
            <a:r>
              <a:rPr lang="ru-RU" sz="2400" b="1" i="1" dirty="0">
                <a:solidFill>
                  <a:schemeClr val="bg1"/>
                </a:solidFill>
                <a:latin typeface="Times New Roman" pitchFamily="18" charset="0"/>
                <a:cs typeface="Times New Roman" pitchFamily="18" charset="0"/>
              </a:rPr>
              <a:t>Методика организации дидактических игр:</a:t>
            </a:r>
          </a:p>
          <a:p>
            <a:pPr marL="0" indent="0">
              <a:buNone/>
            </a:pPr>
            <a:r>
              <a:rPr lang="ru-RU" sz="1600" dirty="0">
                <a:solidFill>
                  <a:schemeClr val="bg1"/>
                </a:solidFill>
                <a:latin typeface="Times New Roman" pitchFamily="18" charset="0"/>
                <a:cs typeface="Times New Roman" pitchFamily="18" charset="0"/>
              </a:rPr>
              <a:t>Организация дидактических игр осуществляется педагогом в трех основных направлениях: </a:t>
            </a:r>
          </a:p>
          <a:p>
            <a:pPr marL="0" indent="0">
              <a:buNone/>
            </a:pPr>
            <a:r>
              <a:rPr lang="ru-RU" sz="1600" dirty="0">
                <a:solidFill>
                  <a:schemeClr val="bg1"/>
                </a:solidFill>
                <a:latin typeface="Times New Roman" pitchFamily="18" charset="0"/>
                <a:cs typeface="Times New Roman" pitchFamily="18" charset="0"/>
              </a:rPr>
              <a:t>1.	подготовка к проведению дидактической игры, </a:t>
            </a:r>
          </a:p>
          <a:p>
            <a:pPr marL="0" indent="0">
              <a:buNone/>
            </a:pPr>
            <a:r>
              <a:rPr lang="ru-RU" sz="1600" dirty="0">
                <a:solidFill>
                  <a:schemeClr val="bg1"/>
                </a:solidFill>
                <a:latin typeface="Times New Roman" pitchFamily="18" charset="0"/>
                <a:cs typeface="Times New Roman" pitchFamily="18" charset="0"/>
              </a:rPr>
              <a:t>2.	ее применение,</a:t>
            </a:r>
          </a:p>
          <a:p>
            <a:pPr marL="0" indent="0">
              <a:buNone/>
            </a:pPr>
            <a:r>
              <a:rPr lang="ru-RU" sz="1600" dirty="0">
                <a:solidFill>
                  <a:schemeClr val="bg1"/>
                </a:solidFill>
                <a:latin typeface="Times New Roman" pitchFamily="18" charset="0"/>
                <a:cs typeface="Times New Roman" pitchFamily="18" charset="0"/>
              </a:rPr>
              <a:t>3.	анализ. </a:t>
            </a:r>
          </a:p>
          <a:p>
            <a:pPr marL="0" indent="0" algn="ctr">
              <a:buNone/>
            </a:pPr>
            <a:r>
              <a:rPr lang="ru-RU" sz="2400" b="1" i="1" dirty="0">
                <a:solidFill>
                  <a:schemeClr val="bg1"/>
                </a:solidFill>
                <a:latin typeface="Times New Roman" pitchFamily="18" charset="0"/>
                <a:cs typeface="Times New Roman" pitchFamily="18" charset="0"/>
              </a:rPr>
              <a:t>Подготовка:</a:t>
            </a:r>
          </a:p>
          <a:p>
            <a:r>
              <a:rPr lang="ru-RU" sz="1600" dirty="0">
                <a:solidFill>
                  <a:schemeClr val="bg1"/>
                </a:solidFill>
                <a:latin typeface="Times New Roman" pitchFamily="18" charset="0"/>
                <a:cs typeface="Times New Roman" pitchFamily="18" charset="0"/>
              </a:rPr>
              <a:t>- Отбор игры в соответствии с задачами обучения (углубление, обобщение, активизация знаний).</a:t>
            </a:r>
          </a:p>
          <a:p>
            <a:r>
              <a:rPr lang="ru-RU" sz="1600" dirty="0">
                <a:solidFill>
                  <a:schemeClr val="bg1"/>
                </a:solidFill>
                <a:latin typeface="Times New Roman" pitchFamily="18" charset="0"/>
                <a:cs typeface="Times New Roman" pitchFamily="18" charset="0"/>
              </a:rPr>
              <a:t>- Установление соответствий дидактической игры программным требованиям воспитания и обучения детей определенной возрастной группы.</a:t>
            </a:r>
          </a:p>
          <a:p>
            <a:r>
              <a:rPr lang="ru-RU" sz="1600" dirty="0">
                <a:solidFill>
                  <a:schemeClr val="bg1"/>
                </a:solidFill>
                <a:latin typeface="Times New Roman" pitchFamily="18" charset="0"/>
                <a:cs typeface="Times New Roman" pitchFamily="18" charset="0"/>
              </a:rPr>
              <a:t>- Определение наиболее  удобного времени проведения дидактической игры.</a:t>
            </a:r>
          </a:p>
          <a:p>
            <a:r>
              <a:rPr lang="ru-RU" sz="1600" dirty="0">
                <a:solidFill>
                  <a:schemeClr val="bg1"/>
                </a:solidFill>
                <a:latin typeface="Times New Roman" pitchFamily="18" charset="0"/>
                <a:cs typeface="Times New Roman" pitchFamily="18" charset="0"/>
              </a:rPr>
              <a:t>- Выбор места.</a:t>
            </a:r>
          </a:p>
          <a:p>
            <a:r>
              <a:rPr lang="ru-RU" sz="1600" dirty="0">
                <a:solidFill>
                  <a:schemeClr val="bg1"/>
                </a:solidFill>
                <a:latin typeface="Times New Roman" pitchFamily="18" charset="0"/>
                <a:cs typeface="Times New Roman" pitchFamily="18" charset="0"/>
              </a:rPr>
              <a:t>- Определение количества играющих.</a:t>
            </a:r>
          </a:p>
          <a:p>
            <a:r>
              <a:rPr lang="ru-RU" sz="1600" dirty="0">
                <a:solidFill>
                  <a:schemeClr val="bg1"/>
                </a:solidFill>
                <a:latin typeface="Times New Roman" pitchFamily="18" charset="0"/>
                <a:cs typeface="Times New Roman" pitchFamily="18" charset="0"/>
              </a:rPr>
              <a:t>- Подготовка необходимого дидактического материала.</a:t>
            </a:r>
          </a:p>
          <a:p>
            <a:r>
              <a:rPr lang="ru-RU" sz="1600" dirty="0">
                <a:solidFill>
                  <a:schemeClr val="bg1"/>
                </a:solidFill>
                <a:latin typeface="Times New Roman" pitchFamily="18" charset="0"/>
                <a:cs typeface="Times New Roman" pitchFamily="18" charset="0"/>
              </a:rPr>
              <a:t>- Подготовка к игре самого воспитателя.</a:t>
            </a:r>
          </a:p>
          <a:p>
            <a:r>
              <a:rPr lang="ru-RU" sz="1600" dirty="0">
                <a:solidFill>
                  <a:schemeClr val="bg1"/>
                </a:solidFill>
                <a:latin typeface="Times New Roman" pitchFamily="18" charset="0"/>
                <a:cs typeface="Times New Roman" pitchFamily="18" charset="0"/>
              </a:rPr>
              <a:t>- Подготовка к игре детей.</a:t>
            </a:r>
          </a:p>
          <a:p>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379349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99592" y="692696"/>
            <a:ext cx="7920880" cy="4104455"/>
          </a:xfrm>
        </p:spPr>
        <p:txBody>
          <a:bodyPr>
            <a:normAutofit/>
          </a:bodyPr>
          <a:lstStyle/>
          <a:p>
            <a:pPr marL="0" indent="0" algn="ctr">
              <a:buNone/>
            </a:pPr>
            <a:r>
              <a:rPr lang="ru-RU" sz="2400" b="1" i="1" dirty="0">
                <a:solidFill>
                  <a:schemeClr val="bg1"/>
                </a:solidFill>
                <a:latin typeface="Times New Roman" pitchFamily="18" charset="0"/>
                <a:cs typeface="Times New Roman" pitchFamily="18" charset="0"/>
              </a:rPr>
              <a:t>Проведение игры:</a:t>
            </a:r>
          </a:p>
          <a:p>
            <a:r>
              <a:rPr lang="ru-RU" dirty="0">
                <a:solidFill>
                  <a:schemeClr val="bg1"/>
                </a:solidFill>
                <a:latin typeface="Times New Roman" pitchFamily="18" charset="0"/>
                <a:cs typeface="Times New Roman" pitchFamily="18" charset="0"/>
              </a:rPr>
              <a:t>- Ознакомление детей с содержанием игры.</a:t>
            </a:r>
          </a:p>
          <a:p>
            <a:r>
              <a:rPr lang="ru-RU" dirty="0">
                <a:solidFill>
                  <a:schemeClr val="bg1"/>
                </a:solidFill>
                <a:latin typeface="Times New Roman" pitchFamily="18" charset="0"/>
                <a:cs typeface="Times New Roman" pitchFamily="18" charset="0"/>
              </a:rPr>
              <a:t>- Объяснение хода и правил игры.</a:t>
            </a:r>
          </a:p>
          <a:p>
            <a:pPr marL="0" indent="0" algn="ctr">
              <a:buNone/>
            </a:pPr>
            <a:r>
              <a:rPr lang="ru-RU" sz="2400" b="1" i="1" dirty="0">
                <a:solidFill>
                  <a:schemeClr val="bg1"/>
                </a:solidFill>
                <a:latin typeface="Times New Roman" pitchFamily="18" charset="0"/>
                <a:cs typeface="Times New Roman" pitchFamily="18" charset="0"/>
              </a:rPr>
              <a:t>Правила игры:</a:t>
            </a:r>
          </a:p>
          <a:p>
            <a:r>
              <a:rPr lang="ru-RU" dirty="0">
                <a:solidFill>
                  <a:schemeClr val="bg1"/>
                </a:solidFill>
                <a:latin typeface="Times New Roman" pitchFamily="18" charset="0"/>
                <a:cs typeface="Times New Roman" pitchFamily="18" charset="0"/>
              </a:rPr>
              <a:t>- Основная цель правил игры - организовать действия, поведения детей.</a:t>
            </a:r>
          </a:p>
          <a:p>
            <a:r>
              <a:rPr lang="ru-RU" dirty="0">
                <a:solidFill>
                  <a:schemeClr val="bg1"/>
                </a:solidFill>
                <a:latin typeface="Times New Roman" pitchFamily="18" charset="0"/>
                <a:cs typeface="Times New Roman" pitchFamily="18" charset="0"/>
              </a:rPr>
              <a:t>- Правила могут запрещать, разрешать, предписывать что - то детям в игре.</a:t>
            </a:r>
          </a:p>
          <a:p>
            <a:pPr marL="0" indent="0" algn="ctr">
              <a:buNone/>
            </a:pPr>
            <a:r>
              <a:rPr lang="ru-RU" sz="2400" b="1" i="1" dirty="0" smtClean="0">
                <a:solidFill>
                  <a:schemeClr val="bg1"/>
                </a:solidFill>
                <a:latin typeface="Times New Roman" pitchFamily="18" charset="0"/>
                <a:cs typeface="Times New Roman" pitchFamily="18" charset="0"/>
              </a:rPr>
              <a:t>От </a:t>
            </a:r>
            <a:r>
              <a:rPr lang="ru-RU" sz="2400" b="1" i="1" dirty="0">
                <a:solidFill>
                  <a:schemeClr val="bg1"/>
                </a:solidFill>
                <a:latin typeface="Times New Roman" pitchFamily="18" charset="0"/>
                <a:cs typeface="Times New Roman" pitchFamily="18" charset="0"/>
              </a:rPr>
              <a:t>детей требуется:</a:t>
            </a:r>
          </a:p>
          <a:p>
            <a:r>
              <a:rPr lang="ru-RU" dirty="0">
                <a:solidFill>
                  <a:schemeClr val="bg1"/>
                </a:solidFill>
                <a:latin typeface="Times New Roman" pitchFamily="18" charset="0"/>
                <a:cs typeface="Times New Roman" pitchFamily="18" charset="0"/>
              </a:rPr>
              <a:t>- умение обращаться со сверстниками, преодолевать отрицательные эмоции, проявляющиеся из-за неудачного результата.</a:t>
            </a:r>
          </a:p>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585282"/>
            <a:ext cx="2809181" cy="21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35665">
            <a:off x="4431507" y="4054522"/>
            <a:ext cx="3486535" cy="316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285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355976" y="980728"/>
            <a:ext cx="4464496" cy="4680519"/>
          </a:xfrm>
        </p:spPr>
        <p:txBody>
          <a:bodyPr>
            <a:noAutofit/>
          </a:bodyPr>
          <a:lstStyle/>
          <a:p>
            <a:pPr marL="0" indent="0">
              <a:buNone/>
            </a:pPr>
            <a:r>
              <a:rPr lang="ru-RU" sz="2400" dirty="0">
                <a:solidFill>
                  <a:schemeClr val="bg1"/>
                </a:solidFill>
                <a:latin typeface="Times New Roman" pitchFamily="18" charset="0"/>
                <a:cs typeface="Times New Roman" pitchFamily="18" charset="0"/>
              </a:rPr>
              <a:t>Используя дидактическую игру в </a:t>
            </a:r>
            <a:r>
              <a:rPr lang="ru-RU" sz="2400" dirty="0" err="1">
                <a:solidFill>
                  <a:schemeClr val="bg1"/>
                </a:solidFill>
                <a:latin typeface="Times New Roman" pitchFamily="18" charset="0"/>
                <a:cs typeface="Times New Roman" pitchFamily="18" charset="0"/>
              </a:rPr>
              <a:t>воспитательно</a:t>
            </a:r>
            <a:r>
              <a:rPr lang="ru-RU" sz="2400" dirty="0">
                <a:solidFill>
                  <a:schemeClr val="bg1"/>
                </a:solidFill>
                <a:latin typeface="Times New Roman" pitchFamily="18" charset="0"/>
                <a:cs typeface="Times New Roman" pitchFamily="18" charset="0"/>
              </a:rPr>
              <a:t> - образовательном процессе, через её правила и действия у детей формируется корректность, доброжелательность, выдержка. Дидактическая игра отличается от игровых упражнений тем, что выполнение в ней игровых правил является и контролируется действиями. </a:t>
            </a:r>
            <a:endParaRPr lang="ru-RU" sz="2400" dirty="0" smtClean="0">
              <a:solidFill>
                <a:schemeClr val="bg1"/>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2950840" cy="434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994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9" y="548681"/>
            <a:ext cx="8667187" cy="3816424"/>
          </a:xfrm>
        </p:spPr>
        <p:txBody>
          <a:bodyPr>
            <a:normAutofit lnSpcReduction="10000"/>
          </a:bodyPr>
          <a:lstStyle/>
          <a:p>
            <a:r>
              <a:rPr lang="ru-RU" sz="1900" dirty="0">
                <a:solidFill>
                  <a:schemeClr val="bg1"/>
                </a:solidFill>
                <a:latin typeface="Times New Roman" pitchFamily="18" charset="0"/>
                <a:cs typeface="Times New Roman" pitchFamily="18" charset="0"/>
              </a:rPr>
              <a:t>Воспитатель выбирает такой дидактический </a:t>
            </a:r>
            <a:r>
              <a:rPr lang="ru-RU" sz="1900" dirty="0" smtClean="0">
                <a:solidFill>
                  <a:schemeClr val="bg1"/>
                </a:solidFill>
                <a:latin typeface="Times New Roman" pitchFamily="18" charset="0"/>
                <a:cs typeface="Times New Roman" pitchFamily="18" charset="0"/>
              </a:rPr>
              <a:t>материал, который </a:t>
            </a:r>
            <a:r>
              <a:rPr lang="ru-RU" sz="1900" dirty="0">
                <a:solidFill>
                  <a:schemeClr val="bg1"/>
                </a:solidFill>
                <a:latin typeface="Times New Roman" pitchFamily="18" charset="0"/>
                <a:cs typeface="Times New Roman" pitchFamily="18" charset="0"/>
              </a:rPr>
              <a:t>дети могут обследовать и действовать с ним. При проведении дидактической игры с детьми </a:t>
            </a:r>
            <a:r>
              <a:rPr lang="ru-RU" sz="1900" dirty="0" smtClean="0">
                <a:solidFill>
                  <a:schemeClr val="bg1"/>
                </a:solidFill>
                <a:latin typeface="Times New Roman" pitchFamily="18" charset="0"/>
                <a:cs typeface="Times New Roman" pitchFamily="18" charset="0"/>
              </a:rPr>
              <a:t>раннего возраста </a:t>
            </a:r>
            <a:r>
              <a:rPr lang="ru-RU" sz="1900" dirty="0">
                <a:solidFill>
                  <a:schemeClr val="bg1"/>
                </a:solidFill>
                <a:latin typeface="Times New Roman" pitchFamily="18" charset="0"/>
                <a:cs typeface="Times New Roman" pitchFamily="18" charset="0"/>
              </a:rPr>
              <a:t>воспитатель объясняет правила по ходу игры. Большую требовательность нужно предъявлять к своим жестам, мимике. Маленький ребенок чутко реагирует на выражение глаз, мимику, улыбку воспитателя. При объяснении правил игры воспитателю надо обращать свой взгляд, то на одного, то на другого играющего, чтобы каждому казалось, что именно ему рассказывают об игре. Чтобы игра проходила успешнее, педагог готовит детей к игре: обязательно до игры знакомит их с предметами, которые будут использованы, их свойствам, изображения на картинках. Если в игре используются стихотворения, </a:t>
            </a:r>
            <a:r>
              <a:rPr lang="ru-RU" sz="1900" dirty="0" err="1">
                <a:solidFill>
                  <a:schemeClr val="bg1"/>
                </a:solidFill>
                <a:latin typeface="Times New Roman" pitchFamily="18" charset="0"/>
                <a:cs typeface="Times New Roman" pitchFamily="18" charset="0"/>
              </a:rPr>
              <a:t>потешка</a:t>
            </a:r>
            <a:r>
              <a:rPr lang="ru-RU" sz="1900" dirty="0">
                <a:solidFill>
                  <a:schemeClr val="bg1"/>
                </a:solidFill>
                <a:latin typeface="Times New Roman" pitchFamily="18" charset="0"/>
                <a:cs typeface="Times New Roman" pitchFamily="18" charset="0"/>
              </a:rPr>
              <a:t>, воспитатель знает их наизусть, читает их выразительно. Подводя итог с детьми раннего возраста, воспитатель, как правило, отмечает только положительное поведение детей во время проведения дидактической игры.</a:t>
            </a:r>
          </a:p>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257666"/>
            <a:ext cx="3122572" cy="23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286266"/>
            <a:ext cx="3294396" cy="23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141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27584" y="1124744"/>
            <a:ext cx="6912768" cy="3096344"/>
          </a:xfrm>
        </p:spPr>
        <p:txBody>
          <a:bodyPr>
            <a:normAutofit/>
          </a:bodyPr>
          <a:lstStyle/>
          <a:p>
            <a:r>
              <a:rPr lang="ru-RU" sz="2400" b="1" dirty="0">
                <a:solidFill>
                  <a:schemeClr val="bg1"/>
                </a:solidFill>
                <a:latin typeface="Times New Roman" pitchFamily="18" charset="0"/>
                <a:cs typeface="Times New Roman" pitchFamily="18" charset="0"/>
              </a:rPr>
              <a:t>Через дидактическую игру дети учатся анализировать, сравнивать и обобщать, т.е. систематическое целенаправленное использование дидактических игр влияет на сенсорное воспитание дошкольников раннего возраста.</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15003"/>
            <a:ext cx="3291260" cy="246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005064"/>
            <a:ext cx="3233936" cy="242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192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971600" y="548680"/>
            <a:ext cx="7162955" cy="4824536"/>
          </a:xfrm>
        </p:spPr>
        <p:txBody>
          <a:bodyPr>
            <a:normAutofit fontScale="85000" lnSpcReduction="10000"/>
          </a:bodyPr>
          <a:lstStyle/>
          <a:p>
            <a:r>
              <a:rPr lang="ru-RU" sz="2400" dirty="0" smtClean="0">
                <a:solidFill>
                  <a:schemeClr val="bg1"/>
                </a:solidFill>
                <a:latin typeface="Times New Roman" pitchFamily="18" charset="0"/>
                <a:cs typeface="Times New Roman" pitchFamily="18" charset="0"/>
              </a:rPr>
              <a:t>Существует множество дидактических игр и упражнений по сенсорному развитию для детей раннего возраста. </a:t>
            </a:r>
          </a:p>
          <a:p>
            <a:pPr marL="0" indent="0">
              <a:buNone/>
            </a:pPr>
            <a:r>
              <a:rPr lang="ru-RU" sz="2400" dirty="0" smtClean="0">
                <a:solidFill>
                  <a:schemeClr val="bg1"/>
                </a:solidFill>
                <a:latin typeface="Times New Roman" pitchFamily="18" charset="0"/>
                <a:cs typeface="Times New Roman" pitchFamily="18" charset="0"/>
              </a:rPr>
              <a:t>Их можно разделить на следующие группы:</a:t>
            </a:r>
          </a:p>
          <a:p>
            <a:r>
              <a:rPr lang="ru-RU" b="1" i="1" dirty="0">
                <a:solidFill>
                  <a:schemeClr val="bg1"/>
                </a:solidFill>
              </a:rPr>
              <a:t>Дидактические игры по изучению </a:t>
            </a:r>
            <a:r>
              <a:rPr lang="ru-RU" b="1" i="1" dirty="0" smtClean="0">
                <a:solidFill>
                  <a:schemeClr val="bg1"/>
                </a:solidFill>
              </a:rPr>
              <a:t>цвета,</a:t>
            </a:r>
          </a:p>
          <a:p>
            <a:r>
              <a:rPr lang="ru-RU" b="1" i="1" dirty="0">
                <a:solidFill>
                  <a:schemeClr val="bg1"/>
                </a:solidFill>
              </a:rPr>
              <a:t>Дидактические игры на определение </a:t>
            </a:r>
            <a:r>
              <a:rPr lang="ru-RU" b="1" i="1" dirty="0" smtClean="0">
                <a:solidFill>
                  <a:schemeClr val="bg1"/>
                </a:solidFill>
              </a:rPr>
              <a:t>величины,</a:t>
            </a:r>
            <a:endParaRPr lang="ru-RU" dirty="0" smtClean="0">
              <a:solidFill>
                <a:schemeClr val="bg1"/>
              </a:solidFill>
            </a:endParaRPr>
          </a:p>
          <a:p>
            <a:r>
              <a:rPr lang="ru-RU" b="1" i="1" dirty="0" smtClean="0">
                <a:solidFill>
                  <a:schemeClr val="bg1"/>
                </a:solidFill>
              </a:rPr>
              <a:t>Дидактические </a:t>
            </a:r>
            <a:r>
              <a:rPr lang="ru-RU" b="1" i="1" dirty="0">
                <a:solidFill>
                  <a:schemeClr val="bg1"/>
                </a:solidFill>
              </a:rPr>
              <a:t>игры на определение </a:t>
            </a:r>
            <a:r>
              <a:rPr lang="ru-RU" b="1" i="1" dirty="0" smtClean="0">
                <a:solidFill>
                  <a:schemeClr val="bg1"/>
                </a:solidFill>
              </a:rPr>
              <a:t>формы,</a:t>
            </a:r>
          </a:p>
          <a:p>
            <a:r>
              <a:rPr lang="ru-RU" b="1" i="1" dirty="0">
                <a:solidFill>
                  <a:schemeClr val="bg1"/>
                </a:solidFill>
              </a:rPr>
              <a:t>Дидактические игры на развитие тактильных </a:t>
            </a:r>
            <a:r>
              <a:rPr lang="ru-RU" b="1" i="1" dirty="0" smtClean="0">
                <a:solidFill>
                  <a:schemeClr val="bg1"/>
                </a:solidFill>
              </a:rPr>
              <a:t>ощущений</a:t>
            </a:r>
          </a:p>
          <a:p>
            <a:pPr marL="0" indent="0">
              <a:buNone/>
            </a:pPr>
            <a:r>
              <a:rPr lang="ru-RU" sz="2400" dirty="0" smtClean="0">
                <a:solidFill>
                  <a:schemeClr val="bg1"/>
                </a:solidFill>
                <a:latin typeface="Times New Roman" pitchFamily="18" charset="0"/>
                <a:cs typeface="Times New Roman" pitchFamily="18" charset="0"/>
              </a:rPr>
              <a:t>На основании данных групп мной была оформлена </a:t>
            </a:r>
            <a:r>
              <a:rPr lang="ru-RU" sz="2400" b="1" i="1" dirty="0" smtClean="0">
                <a:solidFill>
                  <a:schemeClr val="bg1"/>
                </a:solidFill>
                <a:latin typeface="Times New Roman" pitchFamily="18" charset="0"/>
                <a:cs typeface="Times New Roman" pitchFamily="18" charset="0"/>
              </a:rPr>
              <a:t>КАРТОТЕКА </a:t>
            </a:r>
            <a:r>
              <a:rPr lang="ru-RU" sz="2400" b="1" i="1" dirty="0">
                <a:solidFill>
                  <a:schemeClr val="bg1"/>
                </a:solidFill>
                <a:latin typeface="Times New Roman" pitchFamily="18" charset="0"/>
                <a:cs typeface="Times New Roman" pitchFamily="18" charset="0"/>
              </a:rPr>
              <a:t>ДИДАКТИЧЕСКИХ ИГР И УПРАЖНЕНИЙ ПО СЕНСОРНОМУ РАЗВИТИЮ ДЛЯ ДЕТЕЙ РАННЕГО ВОЗРАСТА</a:t>
            </a:r>
            <a:r>
              <a:rPr lang="ru-RU" sz="2400" b="1" i="1" dirty="0" smtClean="0">
                <a:solidFill>
                  <a:schemeClr val="bg1"/>
                </a:solidFill>
                <a:latin typeface="Times New Roman" pitchFamily="18" charset="0"/>
                <a:cs typeface="Times New Roman" pitchFamily="18" charset="0"/>
              </a:rPr>
              <a:t>.</a:t>
            </a:r>
          </a:p>
          <a:p>
            <a:pPr marL="0" indent="0">
              <a:buNone/>
            </a:pPr>
            <a:r>
              <a:rPr lang="ru-RU" sz="2400" b="1" i="1" dirty="0" smtClean="0">
                <a:solidFill>
                  <a:schemeClr val="bg1"/>
                </a:solidFill>
                <a:latin typeface="Times New Roman" pitchFamily="18" charset="0"/>
                <a:cs typeface="Times New Roman" pitchFamily="18" charset="0"/>
              </a:rPr>
              <a:t>Картотека игр для ознакомления предоставлена отдельно.</a:t>
            </a:r>
            <a:endParaRPr lang="ru-RU" sz="2400" b="1" i="1" dirty="0">
              <a:solidFill>
                <a:schemeClr val="bg1"/>
              </a:solidFill>
              <a:latin typeface="Times New Roman" pitchFamily="18" charset="0"/>
              <a:cs typeface="Times New Roman" pitchFamily="18" charset="0"/>
            </a:endParaRPr>
          </a:p>
          <a:p>
            <a:pPr marL="0" indent="0">
              <a:buNone/>
            </a:pPr>
            <a:endParaRPr lang="ru-RU" dirty="0">
              <a:solidFill>
                <a:schemeClr val="bg1"/>
              </a:solidFill>
            </a:endParaRPr>
          </a:p>
          <a:p>
            <a:endParaRPr lang="ru-RU" dirty="0" smtClean="0"/>
          </a:p>
        </p:txBody>
      </p:sp>
    </p:spTree>
    <p:extLst>
      <p:ext uri="{BB962C8B-B14F-4D97-AF65-F5344CB8AC3E}">
        <p14:creationId xmlns:p14="http://schemas.microsoft.com/office/powerpoint/2010/main" val="2979804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2411760" y="836712"/>
            <a:ext cx="6192688" cy="3024336"/>
          </a:xfrm>
        </p:spPr>
        <p:txBody>
          <a:bodyPr>
            <a:noAutofit/>
          </a:bodyPr>
          <a:lstStyle/>
          <a:p>
            <a:pPr marL="0" indent="0">
              <a:buNone/>
            </a:pPr>
            <a:r>
              <a:rPr lang="ru-RU" sz="7200" dirty="0" smtClean="0">
                <a:solidFill>
                  <a:schemeClr val="bg1"/>
                </a:solidFill>
                <a:latin typeface="Times New Roman" pitchFamily="18" charset="0"/>
                <a:cs typeface="Times New Roman" pitchFamily="18" charset="0"/>
              </a:rPr>
              <a:t>СПАСИБО ЗА ВНИМАНИЕ!</a:t>
            </a:r>
            <a:endParaRPr lang="ru-RU" sz="7200" dirty="0">
              <a:solidFill>
                <a:schemeClr val="bg1"/>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09214"/>
            <a:ext cx="3961110" cy="282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9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8" y="404664"/>
            <a:ext cx="4104456" cy="5904655"/>
          </a:xfrm>
        </p:spPr>
        <p:txBody>
          <a:bodyPr>
            <a:normAutofit/>
          </a:bodyPr>
          <a:lstStyle/>
          <a:p>
            <a:r>
              <a:rPr lang="ru-RU" sz="2800" u="sng" dirty="0">
                <a:solidFill>
                  <a:schemeClr val="bg1"/>
                </a:solidFill>
                <a:latin typeface="Times New Roman" pitchFamily="18" charset="0"/>
                <a:cs typeface="Times New Roman" pitchFamily="18" charset="0"/>
              </a:rPr>
              <a:t>Сенсорное развитие </a:t>
            </a:r>
            <a:r>
              <a:rPr lang="ru-RU" sz="2800" dirty="0">
                <a:solidFill>
                  <a:schemeClr val="bg1"/>
                </a:solidFill>
                <a:latin typeface="Times New Roman" pitchFamily="18" charset="0"/>
                <a:cs typeface="Times New Roman" pitchFamily="18" charset="0"/>
              </a:rPr>
              <a:t>- это развитие восприятия и формирование представлений о внешних свойствах предметов: их форме, цвете, величине, положении в пространстве, а также запахе, вкусе и </a:t>
            </a:r>
            <a:r>
              <a:rPr lang="ru-RU" sz="2800" dirty="0" err="1">
                <a:solidFill>
                  <a:schemeClr val="bg1"/>
                </a:solidFill>
                <a:latin typeface="Times New Roman" pitchFamily="18" charset="0"/>
                <a:cs typeface="Times New Roman" pitchFamily="18" charset="0"/>
              </a:rPr>
              <a:t>т.д</a:t>
            </a:r>
            <a:endParaRPr lang="ru-RU" sz="2800" dirty="0">
              <a:solidFill>
                <a:schemeClr val="bg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8661" y="1412776"/>
            <a:ext cx="4536086" cy="353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569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499992" y="764705"/>
            <a:ext cx="4176465" cy="5094094"/>
          </a:xfrm>
        </p:spPr>
        <p:txBody>
          <a:bodyPr>
            <a:normAutofit/>
          </a:bodyPr>
          <a:lstStyle/>
          <a:p>
            <a:pPr marL="0" indent="0">
              <a:buNone/>
            </a:pPr>
            <a:r>
              <a:rPr lang="ru-RU" sz="2800" u="sng" dirty="0" smtClean="0">
                <a:solidFill>
                  <a:schemeClr val="bg1"/>
                </a:solidFill>
                <a:latin typeface="Times New Roman" pitchFamily="18" charset="0"/>
                <a:cs typeface="Times New Roman" pitchFamily="18" charset="0"/>
              </a:rPr>
              <a:t>Сенсорное воспитание </a:t>
            </a:r>
            <a:r>
              <a:rPr lang="ru-RU" sz="2800" u="sng" dirty="0">
                <a:solidFill>
                  <a:schemeClr val="bg1"/>
                </a:solidFill>
                <a:latin typeface="Times New Roman" pitchFamily="18" charset="0"/>
                <a:cs typeface="Times New Roman" pitchFamily="18" charset="0"/>
              </a:rPr>
              <a:t>–</a:t>
            </a:r>
          </a:p>
          <a:p>
            <a:pPr marL="0" indent="0">
              <a:buNone/>
            </a:pPr>
            <a:r>
              <a:rPr lang="ru-RU" sz="2800" dirty="0">
                <a:solidFill>
                  <a:schemeClr val="bg1"/>
                </a:solidFill>
                <a:latin typeface="Times New Roman" pitchFamily="18" charset="0"/>
                <a:cs typeface="Times New Roman" pitchFamily="18" charset="0"/>
              </a:rPr>
              <a:t>ц</a:t>
            </a:r>
            <a:r>
              <a:rPr lang="ru-RU" sz="2800" dirty="0" smtClean="0">
                <a:solidFill>
                  <a:schemeClr val="bg1"/>
                </a:solidFill>
                <a:latin typeface="Times New Roman" pitchFamily="18" charset="0"/>
                <a:cs typeface="Times New Roman" pitchFamily="18" charset="0"/>
              </a:rPr>
              <a:t>еленаправленное совершенствование</a:t>
            </a:r>
            <a:r>
              <a:rPr lang="ru-RU" sz="2800" dirty="0">
                <a:solidFill>
                  <a:schemeClr val="bg1"/>
                </a:solidFill>
                <a:latin typeface="Times New Roman" pitchFamily="18" charset="0"/>
                <a:cs typeface="Times New Roman" pitchFamily="18" charset="0"/>
              </a:rPr>
              <a:t>,</a:t>
            </a:r>
          </a:p>
          <a:p>
            <a:pPr marL="0" indent="0">
              <a:buNone/>
            </a:pPr>
            <a:r>
              <a:rPr lang="ru-RU" sz="2800" dirty="0">
                <a:solidFill>
                  <a:schemeClr val="bg1"/>
                </a:solidFill>
                <a:latin typeface="Times New Roman" pitchFamily="18" charset="0"/>
                <a:cs typeface="Times New Roman" pitchFamily="18" charset="0"/>
              </a:rPr>
              <a:t>развитие у </a:t>
            </a:r>
            <a:r>
              <a:rPr lang="ru-RU" sz="2800" dirty="0" smtClean="0">
                <a:solidFill>
                  <a:schemeClr val="bg1"/>
                </a:solidFill>
                <a:latin typeface="Times New Roman" pitchFamily="18" charset="0"/>
                <a:cs typeface="Times New Roman" pitchFamily="18" charset="0"/>
              </a:rPr>
              <a:t>детей сенсорных процессов (ощущений</a:t>
            </a:r>
            <a:r>
              <a:rPr lang="ru-RU" sz="2800" dirty="0">
                <a:solidFill>
                  <a:schemeClr val="bg1"/>
                </a:solidFill>
                <a:latin typeface="Times New Roman" pitchFamily="18" charset="0"/>
                <a:cs typeface="Times New Roman" pitchFamily="18" charset="0"/>
              </a:rPr>
              <a:t>, </a:t>
            </a:r>
            <a:r>
              <a:rPr lang="ru-RU" sz="2800" dirty="0" smtClean="0">
                <a:solidFill>
                  <a:schemeClr val="bg1"/>
                </a:solidFill>
                <a:latin typeface="Times New Roman" pitchFamily="18" charset="0"/>
                <a:cs typeface="Times New Roman" pitchFamily="18" charset="0"/>
              </a:rPr>
              <a:t>восприятий, представлений</a:t>
            </a:r>
            <a:r>
              <a:rPr lang="ru-RU" sz="2800" dirty="0">
                <a:solidFill>
                  <a:schemeClr val="bg1"/>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88841"/>
            <a:ext cx="3456384" cy="400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005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323528" y="332656"/>
            <a:ext cx="8496944" cy="4032448"/>
          </a:xfrm>
        </p:spPr>
        <p:txBody>
          <a:bodyPr>
            <a:normAutofit/>
          </a:bodyPr>
          <a:lstStyle/>
          <a:p>
            <a:r>
              <a:rPr lang="ru-RU" sz="2400" dirty="0">
                <a:solidFill>
                  <a:schemeClr val="bg1"/>
                </a:solidFill>
                <a:latin typeface="Times New Roman" pitchFamily="18" charset="0"/>
                <a:cs typeface="Times New Roman" pitchFamily="18" charset="0"/>
              </a:rPr>
              <a:t>Целью сенсорного воспитания является формирование сенсорных способностей у малышей. </a:t>
            </a:r>
            <a:endParaRPr lang="ru-RU" sz="2400" dirty="0" smtClean="0">
              <a:solidFill>
                <a:schemeClr val="bg1"/>
              </a:solidFill>
              <a:latin typeface="Times New Roman" pitchFamily="18" charset="0"/>
              <a:cs typeface="Times New Roman" pitchFamily="18" charset="0"/>
            </a:endParaRPr>
          </a:p>
          <a:p>
            <a:pPr marL="0" indent="0" algn="ctr">
              <a:buNone/>
            </a:pPr>
            <a:r>
              <a:rPr lang="ru-RU" sz="2400" dirty="0" smtClean="0">
                <a:solidFill>
                  <a:schemeClr val="bg1"/>
                </a:solidFill>
                <a:latin typeface="Times New Roman" pitchFamily="18" charset="0"/>
                <a:cs typeface="Times New Roman" pitchFamily="18" charset="0"/>
              </a:rPr>
              <a:t>На </a:t>
            </a:r>
            <a:r>
              <a:rPr lang="ru-RU" sz="2400" dirty="0">
                <a:solidFill>
                  <a:schemeClr val="bg1"/>
                </a:solidFill>
                <a:latin typeface="Times New Roman" pitchFamily="18" charset="0"/>
                <a:cs typeface="Times New Roman" pitchFamily="18" charset="0"/>
              </a:rPr>
              <a:t>этой основе выделяются следующие задачи: </a:t>
            </a:r>
            <a:endParaRPr lang="ru-RU" sz="2400" dirty="0" smtClean="0">
              <a:solidFill>
                <a:schemeClr val="bg1"/>
              </a:solidFill>
              <a:latin typeface="Times New Roman" pitchFamily="18" charset="0"/>
              <a:cs typeface="Times New Roman" pitchFamily="18" charset="0"/>
            </a:endParaRPr>
          </a:p>
          <a:p>
            <a:r>
              <a:rPr lang="ru-RU" sz="2400" dirty="0" smtClean="0">
                <a:solidFill>
                  <a:schemeClr val="bg1"/>
                </a:solidFill>
                <a:latin typeface="Times New Roman" pitchFamily="18" charset="0"/>
                <a:cs typeface="Times New Roman" pitchFamily="18" charset="0"/>
              </a:rPr>
              <a:t>Формирование </a:t>
            </a:r>
            <a:r>
              <a:rPr lang="ru-RU" sz="2400" dirty="0">
                <a:solidFill>
                  <a:schemeClr val="bg1"/>
                </a:solidFill>
                <a:latin typeface="Times New Roman" pitchFamily="18" charset="0"/>
                <a:cs typeface="Times New Roman" pitchFamily="18" charset="0"/>
              </a:rPr>
              <a:t>у детей систем перцептивных действий </a:t>
            </a:r>
            <a:endParaRPr lang="ru-RU" sz="2400" dirty="0" smtClean="0">
              <a:solidFill>
                <a:schemeClr val="bg1"/>
              </a:solidFill>
              <a:latin typeface="Times New Roman" pitchFamily="18" charset="0"/>
              <a:cs typeface="Times New Roman" pitchFamily="18" charset="0"/>
            </a:endParaRPr>
          </a:p>
          <a:p>
            <a:r>
              <a:rPr lang="ru-RU" sz="2400" dirty="0" smtClean="0">
                <a:solidFill>
                  <a:schemeClr val="bg1"/>
                </a:solidFill>
                <a:latin typeface="Times New Roman" pitchFamily="18" charset="0"/>
                <a:cs typeface="Times New Roman" pitchFamily="18" charset="0"/>
              </a:rPr>
              <a:t>Формирование </a:t>
            </a:r>
            <a:r>
              <a:rPr lang="ru-RU" sz="2400" dirty="0">
                <a:solidFill>
                  <a:schemeClr val="bg1"/>
                </a:solidFill>
                <a:latin typeface="Times New Roman" pitchFamily="18" charset="0"/>
                <a:cs typeface="Times New Roman" pitchFamily="18" charset="0"/>
              </a:rPr>
              <a:t>у детей систем сенсорных эталонов </a:t>
            </a:r>
            <a:endParaRPr lang="ru-RU" sz="2400" dirty="0" smtClean="0">
              <a:solidFill>
                <a:schemeClr val="bg1"/>
              </a:solidFill>
              <a:latin typeface="Times New Roman" pitchFamily="18" charset="0"/>
              <a:cs typeface="Times New Roman" pitchFamily="18" charset="0"/>
            </a:endParaRPr>
          </a:p>
          <a:p>
            <a:r>
              <a:rPr lang="ru-RU" sz="2400" dirty="0" smtClean="0">
                <a:solidFill>
                  <a:schemeClr val="bg1"/>
                </a:solidFill>
                <a:latin typeface="Times New Roman" pitchFamily="18" charset="0"/>
                <a:cs typeface="Times New Roman" pitchFamily="18" charset="0"/>
              </a:rPr>
              <a:t>Формирование </a:t>
            </a:r>
            <a:r>
              <a:rPr lang="ru-RU" sz="2400" dirty="0">
                <a:solidFill>
                  <a:schemeClr val="bg1"/>
                </a:solidFill>
                <a:latin typeface="Times New Roman" pitchFamily="18" charset="0"/>
                <a:cs typeface="Times New Roman" pitchFamily="18" charset="0"/>
              </a:rPr>
              <a:t>у детей умений самостоятельно применять системы перцептивных действий и системы эталонов в практической и познавательной деятельности</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726"/>
          <a:stretch/>
        </p:blipFill>
        <p:spPr bwMode="auto">
          <a:xfrm>
            <a:off x="2123728" y="4551435"/>
            <a:ext cx="2719189" cy="175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224" y="4221088"/>
            <a:ext cx="1857276" cy="241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079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bg1"/>
                </a:solidFill>
                <a:latin typeface="Times New Roman" pitchFamily="18" charset="0"/>
                <a:cs typeface="Times New Roman" pitchFamily="18" charset="0"/>
              </a:rPr>
              <a:t>Дидактические игры в сенсорном воспитании</a:t>
            </a:r>
            <a:endParaRPr lang="ru-RU" b="1"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395536" y="1807361"/>
            <a:ext cx="7739019" cy="4051437"/>
          </a:xfrm>
        </p:spPr>
        <p:txBody>
          <a:bodyPr>
            <a:noAutofit/>
          </a:bodyPr>
          <a:lstStyle/>
          <a:p>
            <a:r>
              <a:rPr lang="ru-RU" sz="1600" dirty="0">
                <a:solidFill>
                  <a:schemeClr val="bg1"/>
                </a:solidFill>
                <a:latin typeface="Times New Roman" pitchFamily="18" charset="0"/>
                <a:cs typeface="Times New Roman" pitchFamily="18" charset="0"/>
              </a:rPr>
              <a:t>Основная особенность дидактических игр - обучающая. Соединение в дидактических играх обучающей задачи, наличие готового содержания и правил и дает возможность воспитателю более планомерно использовать эти игры для умственного воспитания детей. </a:t>
            </a:r>
            <a:r>
              <a:rPr lang="ru-RU" sz="1600" dirty="0" smtClean="0">
                <a:solidFill>
                  <a:schemeClr val="bg1"/>
                </a:solidFill>
                <a:latin typeface="Times New Roman" pitchFamily="18" charset="0"/>
                <a:cs typeface="Times New Roman" pitchFamily="18" charset="0"/>
              </a:rPr>
              <a:t>Эти </a:t>
            </a:r>
            <a:r>
              <a:rPr lang="ru-RU" sz="1600" dirty="0">
                <a:solidFill>
                  <a:schemeClr val="bg1"/>
                </a:solidFill>
                <a:latin typeface="Times New Roman" pitchFamily="18" charset="0"/>
                <a:cs typeface="Times New Roman" pitchFamily="18" charset="0"/>
              </a:rPr>
              <a:t>игры способствуют развитию познавательной деятельности, интеллектуальных операций. </a:t>
            </a:r>
            <a:endParaRPr lang="ru-RU" sz="1600" dirty="0" smtClean="0">
              <a:solidFill>
                <a:schemeClr val="bg1"/>
              </a:solidFill>
              <a:latin typeface="Times New Roman" pitchFamily="18" charset="0"/>
              <a:cs typeface="Times New Roman" pitchFamily="18" charset="0"/>
            </a:endParaRPr>
          </a:p>
          <a:p>
            <a:r>
              <a:rPr lang="ru-RU" sz="1600" dirty="0">
                <a:solidFill>
                  <a:schemeClr val="bg1"/>
                </a:solidFill>
                <a:latin typeface="Times New Roman" pitchFamily="18" charset="0"/>
                <a:cs typeface="Times New Roman" pitchFamily="18" charset="0"/>
              </a:rPr>
              <a:t>В дидактических играх и упражнениях надо предоставлять детям возможность повторно воспринимать окружающие предметы и их свойства, упражнять в их узнавании и различии. Так же оформлять чувствительное впечатление, уточнять названия предметов и их характерные свойства (форма, величина, цвет). Ориентироваться не только по внешнему виду предмета, но и по словесному описанию.  Делать первичные обобщения, группировать предметы по общим  свойствам. Соотносить, сравнивать жизненные свойства предмета с имеющимися мерками,  сенсорными эталонами (форма предметов с геометрическими фигурами</a:t>
            </a:r>
            <a:r>
              <a:rPr lang="ru-RU" sz="1600" dirty="0" smtClean="0">
                <a:solidFill>
                  <a:schemeClr val="bg1"/>
                </a:solidFill>
                <a:latin typeface="Times New Roman" pitchFamily="18" charset="0"/>
                <a:cs typeface="Times New Roman" pitchFamily="18" charset="0"/>
              </a:rPr>
              <a:t>).</a:t>
            </a:r>
          </a:p>
          <a:p>
            <a:r>
              <a:rPr lang="ru-RU" sz="1600" dirty="0">
                <a:solidFill>
                  <a:schemeClr val="bg1"/>
                </a:solidFill>
                <a:latin typeface="Times New Roman" pitchFamily="18" charset="0"/>
                <a:cs typeface="Times New Roman" pitchFamily="18" charset="0"/>
              </a:rPr>
              <a:t>Дидактический смысл упражнений как раз и заключается в том, что ребенок получает возможность действовать сам</a:t>
            </a:r>
          </a:p>
        </p:txBody>
      </p:sp>
    </p:spTree>
    <p:extLst>
      <p:ext uri="{BB962C8B-B14F-4D97-AF65-F5344CB8AC3E}">
        <p14:creationId xmlns:p14="http://schemas.microsoft.com/office/powerpoint/2010/main" val="483160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solidFill>
                  <a:schemeClr val="bg1"/>
                </a:solidFill>
                <a:latin typeface="Times New Roman" pitchFamily="18" charset="0"/>
                <a:cs typeface="Times New Roman" pitchFamily="18" charset="0"/>
              </a:rPr>
              <a:t>Виды дидактических игр:</a:t>
            </a:r>
            <a:br>
              <a:rPr lang="ru-RU" b="1" i="1" dirty="0">
                <a:solidFill>
                  <a:schemeClr val="bg1"/>
                </a:solidFill>
                <a:latin typeface="Times New Roman" pitchFamily="18" charset="0"/>
                <a:cs typeface="Times New Roman" pitchFamily="18" charset="0"/>
              </a:rPr>
            </a:br>
            <a:endParaRPr lang="ru-RU" b="1"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251521" y="1340769"/>
            <a:ext cx="6120680" cy="3456383"/>
          </a:xfrm>
        </p:spPr>
        <p:txBody>
          <a:bodyPr/>
          <a:lstStyle/>
          <a:p>
            <a:endParaRPr lang="ru-RU" dirty="0"/>
          </a:p>
        </p:txBody>
      </p:sp>
      <p:sp>
        <p:nvSpPr>
          <p:cNvPr id="4" name="Блок-схема: альтернативный процесс 3"/>
          <p:cNvSpPr/>
          <p:nvPr/>
        </p:nvSpPr>
        <p:spPr>
          <a:xfrm>
            <a:off x="6588224" y="1196752"/>
            <a:ext cx="1944216" cy="172819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Игры - забавы</a:t>
            </a:r>
            <a:endParaRPr lang="ru-RU" dirty="0"/>
          </a:p>
        </p:txBody>
      </p:sp>
      <p:sp>
        <p:nvSpPr>
          <p:cNvPr id="7" name="Блок-схема: альтернативный процесс 6"/>
          <p:cNvSpPr/>
          <p:nvPr/>
        </p:nvSpPr>
        <p:spPr>
          <a:xfrm>
            <a:off x="4572000" y="2218920"/>
            <a:ext cx="2016224" cy="178614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Настольно - печатные</a:t>
            </a:r>
            <a:endParaRPr lang="ru-RU" dirty="0"/>
          </a:p>
        </p:txBody>
      </p:sp>
      <p:sp>
        <p:nvSpPr>
          <p:cNvPr id="8" name="Блок-схема: альтернативный процесс 7"/>
          <p:cNvSpPr/>
          <p:nvPr/>
        </p:nvSpPr>
        <p:spPr>
          <a:xfrm>
            <a:off x="2555776" y="3429000"/>
            <a:ext cx="2016224" cy="1800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Словесные</a:t>
            </a:r>
            <a:endParaRPr lang="ru-RU" dirty="0"/>
          </a:p>
        </p:txBody>
      </p:sp>
      <p:sp>
        <p:nvSpPr>
          <p:cNvPr id="9" name="Блок-схема: альтернативный процесс 8"/>
          <p:cNvSpPr/>
          <p:nvPr/>
        </p:nvSpPr>
        <p:spPr>
          <a:xfrm>
            <a:off x="539552" y="4509120"/>
            <a:ext cx="2016224" cy="18722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Музыкальные</a:t>
            </a:r>
            <a:endParaRPr lang="ru-RU" dirty="0"/>
          </a:p>
        </p:txBody>
      </p:sp>
    </p:spTree>
    <p:extLst>
      <p:ext uri="{BB962C8B-B14F-4D97-AF65-F5344CB8AC3E}">
        <p14:creationId xmlns:p14="http://schemas.microsoft.com/office/powerpoint/2010/main" val="2183795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solidFill>
                  <a:schemeClr val="bg1"/>
                </a:solidFill>
                <a:latin typeface="Times New Roman" pitchFamily="18" charset="0"/>
                <a:cs typeface="Times New Roman" pitchFamily="18" charset="0"/>
              </a:rPr>
              <a:t>Обязательным элементом дидактическим игр является:</a:t>
            </a:r>
            <a:br>
              <a:rPr lang="ru-RU" b="1" i="1" dirty="0">
                <a:solidFill>
                  <a:schemeClr val="bg1"/>
                </a:solidFill>
                <a:latin typeface="Times New Roman" pitchFamily="18" charset="0"/>
                <a:cs typeface="Times New Roman" pitchFamily="18" charset="0"/>
              </a:rPr>
            </a:br>
            <a:endParaRPr lang="ru-RU" b="1"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251521" y="1556793"/>
            <a:ext cx="4680520" cy="3960439"/>
          </a:xfrm>
        </p:spPr>
        <p:txBody>
          <a:bodyPr/>
          <a:lstStyle/>
          <a:p>
            <a:r>
              <a:rPr lang="ru-RU" dirty="0" smtClean="0">
                <a:solidFill>
                  <a:schemeClr val="bg1"/>
                </a:solidFill>
              </a:rPr>
              <a:t>Отражение </a:t>
            </a:r>
            <a:r>
              <a:rPr lang="ru-RU" dirty="0">
                <a:solidFill>
                  <a:schemeClr val="bg1"/>
                </a:solidFill>
              </a:rPr>
              <a:t>учебного материала.</a:t>
            </a:r>
          </a:p>
          <a:p>
            <a:r>
              <a:rPr lang="ru-RU" dirty="0">
                <a:solidFill>
                  <a:schemeClr val="bg1"/>
                </a:solidFill>
              </a:rPr>
              <a:t>Выделение игровых задач.</a:t>
            </a:r>
          </a:p>
          <a:p>
            <a:r>
              <a:rPr lang="ru-RU" dirty="0">
                <a:solidFill>
                  <a:schemeClr val="bg1"/>
                </a:solidFill>
              </a:rPr>
              <a:t>Наличие правил.</a:t>
            </a:r>
          </a:p>
          <a:p>
            <a:r>
              <a:rPr lang="ru-RU" dirty="0">
                <a:solidFill>
                  <a:schemeClr val="bg1"/>
                </a:solidFill>
              </a:rPr>
              <a:t>Действия играющих.</a:t>
            </a:r>
          </a:p>
          <a:p>
            <a:r>
              <a:rPr lang="ru-RU" dirty="0">
                <a:solidFill>
                  <a:schemeClr val="bg1"/>
                </a:solidFill>
              </a:rPr>
              <a:t>Подведение итогов игры.</a:t>
            </a:r>
          </a:p>
          <a:p>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56521"/>
            <a:ext cx="30353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506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solidFill>
                  <a:schemeClr val="bg1"/>
                </a:solidFill>
                <a:latin typeface="Times New Roman" pitchFamily="18" charset="0"/>
                <a:cs typeface="Times New Roman" pitchFamily="18" charset="0"/>
              </a:rPr>
              <a:t>Классификация игр:</a:t>
            </a:r>
            <a:br>
              <a:rPr lang="ru-RU" b="1" i="1" dirty="0">
                <a:solidFill>
                  <a:schemeClr val="bg1"/>
                </a:solidFill>
                <a:latin typeface="Times New Roman" pitchFamily="18" charset="0"/>
                <a:cs typeface="Times New Roman" pitchFamily="18" charset="0"/>
              </a:rPr>
            </a:br>
            <a:endParaRPr lang="ru-RU" b="1"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1331640" y="5229200"/>
            <a:ext cx="6802914" cy="629598"/>
          </a:xfrm>
        </p:spPr>
        <p:txBody>
          <a:bodyPr>
            <a:normAutofit/>
          </a:bodyPr>
          <a:lstStyle/>
          <a:p>
            <a:endParaRPr lang="ru-RU" dirty="0"/>
          </a:p>
          <a:p>
            <a:endParaRPr lang="ru-RU" dirty="0"/>
          </a:p>
          <a:p>
            <a:endParaRPr lang="ru-RU" dirty="0"/>
          </a:p>
        </p:txBody>
      </p:sp>
      <p:sp>
        <p:nvSpPr>
          <p:cNvPr id="4" name="Прямоугольник с двумя скругленными противолежащими углами 3"/>
          <p:cNvSpPr/>
          <p:nvPr/>
        </p:nvSpPr>
        <p:spPr>
          <a:xfrm>
            <a:off x="378159" y="1268760"/>
            <a:ext cx="2952328" cy="208823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Игры, возникающие по инициативе детей – самостоятельные, режиссерские.</a:t>
            </a:r>
            <a:endParaRPr lang="ru-RU" dirty="0"/>
          </a:p>
        </p:txBody>
      </p:sp>
      <p:sp>
        <p:nvSpPr>
          <p:cNvPr id="5" name="Прямоугольник с двумя скругленными противолежащими углами 4"/>
          <p:cNvSpPr/>
          <p:nvPr/>
        </p:nvSpPr>
        <p:spPr>
          <a:xfrm>
            <a:off x="3563888" y="2633594"/>
            <a:ext cx="2897697" cy="19442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Игры, возникающие по инициативе взрослого или старших детей - организованные игры.</a:t>
            </a:r>
            <a:endParaRPr lang="ru-RU" dirty="0"/>
          </a:p>
        </p:txBody>
      </p:sp>
      <p:sp>
        <p:nvSpPr>
          <p:cNvPr id="6" name="Прямоугольник с двумя скругленными противолежащими углами 5"/>
          <p:cNvSpPr/>
          <p:nvPr/>
        </p:nvSpPr>
        <p:spPr>
          <a:xfrm>
            <a:off x="251520" y="4077072"/>
            <a:ext cx="3024336" cy="201622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Игры, идущие от исторически сложившихся традиций народа - народные.</a:t>
            </a:r>
            <a:endParaRPr lang="ru-RU"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67" r="26331"/>
          <a:stretch/>
        </p:blipFill>
        <p:spPr bwMode="auto">
          <a:xfrm>
            <a:off x="6588224" y="1339923"/>
            <a:ext cx="2239145" cy="456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561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7"/>
            <a:ext cx="8280920" cy="1008112"/>
          </a:xfrm>
        </p:spPr>
        <p:txBody>
          <a:bodyPr/>
          <a:lstStyle/>
          <a:p>
            <a:pPr algn="ctr"/>
            <a:r>
              <a:rPr lang="ru-RU" sz="2400" b="1" i="1" dirty="0">
                <a:solidFill>
                  <a:schemeClr val="bg1"/>
                </a:solidFill>
                <a:latin typeface="Times New Roman" pitchFamily="18" charset="0"/>
                <a:cs typeface="Times New Roman" pitchFamily="18" charset="0"/>
              </a:rPr>
              <a:t>ФУНКЦИОНАЛЬНОЕ НАЗНАЧЕНИЕ ДИДАКТИЧЕСКИХ ИГРУШЕК</a:t>
            </a:r>
          </a:p>
        </p:txBody>
      </p:sp>
      <p:sp>
        <p:nvSpPr>
          <p:cNvPr id="3" name="Объект 2"/>
          <p:cNvSpPr>
            <a:spLocks noGrp="1"/>
          </p:cNvSpPr>
          <p:nvPr>
            <p:ph idx="1"/>
          </p:nvPr>
        </p:nvSpPr>
        <p:spPr>
          <a:xfrm>
            <a:off x="323528" y="1556792"/>
            <a:ext cx="7811027" cy="4608511"/>
          </a:xfrm>
        </p:spPr>
        <p:txBody>
          <a:bodyPr>
            <a:noAutofit/>
          </a:bodyPr>
          <a:lstStyle/>
          <a:p>
            <a:pPr marL="0" indent="0" algn="ctr">
              <a:buNone/>
            </a:pPr>
            <a:endParaRPr lang="ru-RU" sz="1600" b="1" dirty="0" smtClean="0">
              <a:solidFill>
                <a:schemeClr val="bg1"/>
              </a:solidFill>
              <a:latin typeface="Times New Roman" pitchFamily="18" charset="0"/>
              <a:cs typeface="Times New Roman" pitchFamily="18" charset="0"/>
            </a:endParaRPr>
          </a:p>
          <a:p>
            <a:pPr marL="0" indent="0" algn="ctr">
              <a:buNone/>
            </a:pPr>
            <a:endParaRPr lang="ru-RU" sz="1600" b="1" dirty="0">
              <a:solidFill>
                <a:schemeClr val="bg1"/>
              </a:solidFill>
              <a:latin typeface="Times New Roman" pitchFamily="18" charset="0"/>
              <a:cs typeface="Times New Roman" pitchFamily="18" charset="0"/>
            </a:endParaRPr>
          </a:p>
          <a:p>
            <a:pPr marL="0" indent="0" algn="ctr">
              <a:buNone/>
            </a:pPr>
            <a:endParaRPr lang="ru-RU" sz="1600" b="1" dirty="0" smtClean="0">
              <a:solidFill>
                <a:schemeClr val="bg1"/>
              </a:solidFill>
              <a:latin typeface="Times New Roman" pitchFamily="18" charset="0"/>
              <a:cs typeface="Times New Roman" pitchFamily="18" charset="0"/>
            </a:endParaRPr>
          </a:p>
          <a:p>
            <a:pPr marL="0" indent="0" algn="ctr">
              <a:buNone/>
            </a:pPr>
            <a:r>
              <a:rPr lang="ru-RU" sz="1600" b="1" dirty="0" smtClean="0">
                <a:solidFill>
                  <a:schemeClr val="bg1"/>
                </a:solidFill>
                <a:latin typeface="Times New Roman" pitchFamily="18" charset="0"/>
                <a:cs typeface="Times New Roman" pitchFamily="18" charset="0"/>
              </a:rPr>
              <a:t>Для </a:t>
            </a:r>
            <a:r>
              <a:rPr lang="ru-RU" sz="1600" b="1" dirty="0">
                <a:solidFill>
                  <a:schemeClr val="bg1"/>
                </a:solidFill>
                <a:latin typeface="Times New Roman" pitchFamily="18" charset="0"/>
                <a:cs typeface="Times New Roman" pitchFamily="18" charset="0"/>
              </a:rPr>
              <a:t>детей от 1 года 5 месяцев до 2 </a:t>
            </a:r>
            <a:r>
              <a:rPr lang="ru-RU" sz="1600" b="1" dirty="0" smtClean="0">
                <a:solidFill>
                  <a:schemeClr val="bg1"/>
                </a:solidFill>
                <a:latin typeface="Times New Roman" pitchFamily="18" charset="0"/>
                <a:cs typeface="Times New Roman" pitchFamily="18" charset="0"/>
              </a:rPr>
              <a:t>лет</a:t>
            </a:r>
          </a:p>
          <a:p>
            <a:pPr marL="0" indent="0">
              <a:buNone/>
            </a:pPr>
            <a:r>
              <a:rPr lang="ru-RU" sz="1400" b="1" dirty="0" smtClean="0">
                <a:solidFill>
                  <a:schemeClr val="bg1"/>
                </a:solidFill>
                <a:latin typeface="Times New Roman" pitchFamily="18" charset="0"/>
                <a:cs typeface="Times New Roman" pitchFamily="18" charset="0"/>
              </a:rPr>
              <a:t>         Наборы </a:t>
            </a:r>
            <a:r>
              <a:rPr lang="ru-RU" sz="1400" b="1" dirty="0">
                <a:solidFill>
                  <a:schemeClr val="bg1"/>
                </a:solidFill>
                <a:latin typeface="Times New Roman" pitchFamily="18" charset="0"/>
                <a:cs typeface="Times New Roman" pitchFamily="18" charset="0"/>
              </a:rPr>
              <a:t>резко контрастных по размерам колец, шаров, кубов, призм (нейтрального </a:t>
            </a:r>
            <a:r>
              <a:rPr lang="ru-RU" sz="1400" b="1" dirty="0" smtClean="0">
                <a:solidFill>
                  <a:schemeClr val="bg1"/>
                </a:solidFill>
                <a:latin typeface="Times New Roman" pitchFamily="18" charset="0"/>
                <a:cs typeface="Times New Roman" pitchFamily="18" charset="0"/>
              </a:rPr>
              <a:t>   цвета </a:t>
            </a:r>
            <a:r>
              <a:rPr lang="ru-RU" sz="1400" b="1" dirty="0">
                <a:solidFill>
                  <a:schemeClr val="bg1"/>
                </a:solidFill>
                <a:latin typeface="Times New Roman" pitchFamily="18" charset="0"/>
                <a:cs typeface="Times New Roman" pitchFamily="18" charset="0"/>
              </a:rPr>
              <a:t>и основных цветов).</a:t>
            </a:r>
            <a:r>
              <a:rPr lang="ru-RU" sz="1400" dirty="0">
                <a:solidFill>
                  <a:schemeClr val="bg1"/>
                </a:solidFill>
                <a:latin typeface="Times New Roman" pitchFamily="18" charset="0"/>
                <a:cs typeface="Times New Roman" pitchFamily="18" charset="0"/>
              </a:rPr>
              <a:t> Развитие сенсорных процессов, связанных с различением и обобщением цвета и формы.</a:t>
            </a:r>
          </a:p>
          <a:p>
            <a:r>
              <a:rPr lang="ru-RU" sz="1400" b="1" dirty="0">
                <a:solidFill>
                  <a:schemeClr val="bg1"/>
                </a:solidFill>
                <a:latin typeface="Times New Roman" pitchFamily="18" charset="0"/>
                <a:cs typeface="Times New Roman" pitchFamily="18" charset="0"/>
              </a:rPr>
              <a:t>Занимательная коробка с набором шаров и кубов двух размеров. </a:t>
            </a:r>
            <a:r>
              <a:rPr lang="ru-RU" sz="1400" dirty="0">
                <a:solidFill>
                  <a:schemeClr val="bg1"/>
                </a:solidFill>
                <a:latin typeface="Times New Roman" pitchFamily="18" charset="0"/>
                <a:cs typeface="Times New Roman" pitchFamily="18" charset="0"/>
              </a:rPr>
              <a:t>Упражнение в различении форм, размеров и в сопоставлении объемных фигур с их контурными обозначениями.</a:t>
            </a:r>
          </a:p>
          <a:p>
            <a:r>
              <a:rPr lang="ru-RU" sz="1400" b="1" dirty="0">
                <a:solidFill>
                  <a:schemeClr val="bg1"/>
                </a:solidFill>
                <a:latin typeface="Times New Roman" pitchFamily="18" charset="0"/>
                <a:cs typeface="Times New Roman" pitchFamily="18" charset="0"/>
              </a:rPr>
              <a:t>Пирамидки трех контрастных размеров.</a:t>
            </a:r>
            <a:r>
              <a:rPr lang="ru-RU" sz="1400" dirty="0">
                <a:solidFill>
                  <a:schemeClr val="bg1"/>
                </a:solidFill>
                <a:latin typeface="Times New Roman" pitchFamily="18" charset="0"/>
                <a:cs typeface="Times New Roman" pitchFamily="18" charset="0"/>
              </a:rPr>
              <a:t> Различение и сопоставление размеров; формирование практического представления о последовательности действий, умения совершать целенаправленные, законченные по результату действия; усвоение слов большой, поменьше, самый миленький.</a:t>
            </a:r>
          </a:p>
          <a:p>
            <a:r>
              <a:rPr lang="ru-RU" sz="1400" b="1" dirty="0">
                <a:solidFill>
                  <a:schemeClr val="bg1"/>
                </a:solidFill>
                <a:latin typeface="Times New Roman" pitchFamily="18" charset="0"/>
                <a:cs typeface="Times New Roman" pitchFamily="18" charset="0"/>
              </a:rPr>
              <a:t>Пирамидки пяти контрастных размеров</a:t>
            </a:r>
            <a:r>
              <a:rPr lang="ru-RU" sz="1400" dirty="0">
                <a:solidFill>
                  <a:schemeClr val="bg1"/>
                </a:solidFill>
                <a:latin typeface="Times New Roman" pitchFamily="18" charset="0"/>
                <a:cs typeface="Times New Roman" pitchFamily="18" charset="0"/>
              </a:rPr>
              <a:t>. Дальнейшее совершенствование различения размеров; развитие волевого усилия, направленного на завершение действий.</a:t>
            </a:r>
          </a:p>
          <a:p>
            <a:r>
              <a:rPr lang="ru-RU" sz="1400" b="1" dirty="0">
                <a:solidFill>
                  <a:schemeClr val="bg1"/>
                </a:solidFill>
                <a:latin typeface="Times New Roman" pitchFamily="18" charset="0"/>
                <a:cs typeface="Times New Roman" pitchFamily="18" charset="0"/>
              </a:rPr>
              <a:t>Матрешки трехместные</a:t>
            </a:r>
            <a:r>
              <a:rPr lang="ru-RU" sz="1400" dirty="0">
                <a:solidFill>
                  <a:schemeClr val="bg1"/>
                </a:solidFill>
                <a:latin typeface="Times New Roman" pitchFamily="18" charset="0"/>
                <a:cs typeface="Times New Roman" pitchFamily="18" charset="0"/>
              </a:rPr>
              <a:t>. Упражнение в различении контрастных величин, в составлении целого с учетом дифференцировки различных по размеру и форме частей; развитие способности к волевому усилию.</a:t>
            </a:r>
          </a:p>
          <a:p>
            <a:r>
              <a:rPr lang="ru-RU" sz="1400" b="1" dirty="0">
                <a:solidFill>
                  <a:schemeClr val="bg1"/>
                </a:solidFill>
                <a:latin typeface="Times New Roman" pitchFamily="18" charset="0"/>
                <a:cs typeface="Times New Roman" pitchFamily="18" charset="0"/>
              </a:rPr>
              <a:t>Столики четырехцветные с </a:t>
            </a:r>
            <a:r>
              <a:rPr lang="ru-RU" sz="1400" b="1" dirty="0" err="1">
                <a:solidFill>
                  <a:schemeClr val="bg1"/>
                </a:solidFill>
                <a:latin typeface="Times New Roman" pitchFamily="18" charset="0"/>
                <a:cs typeface="Times New Roman" pitchFamily="18" charset="0"/>
              </a:rPr>
              <a:t>втулочками</a:t>
            </a:r>
            <a:r>
              <a:rPr lang="ru-RU" sz="1400" b="1" dirty="0">
                <a:solidFill>
                  <a:schemeClr val="bg1"/>
                </a:solidFill>
                <a:latin typeface="Times New Roman" pitchFamily="18" charset="0"/>
                <a:cs typeface="Times New Roman" pitchFamily="18" charset="0"/>
              </a:rPr>
              <a:t> соответствующих цветов. </a:t>
            </a:r>
            <a:r>
              <a:rPr lang="ru-RU" sz="1400" dirty="0">
                <a:solidFill>
                  <a:schemeClr val="bg1"/>
                </a:solidFill>
                <a:latin typeface="Times New Roman" pitchFamily="18" charset="0"/>
                <a:cs typeface="Times New Roman" pitchFamily="18" charset="0"/>
              </a:rPr>
              <a:t>Упражнение в различении цвета, сопоставлении цветных объектов и фона, обобщении по признаку цвета.</a:t>
            </a:r>
          </a:p>
          <a:p>
            <a:r>
              <a:rPr lang="ru-RU" sz="1400" b="1" dirty="0">
                <a:solidFill>
                  <a:schemeClr val="bg1"/>
                </a:solidFill>
                <a:latin typeface="Times New Roman" pitchFamily="18" charset="0"/>
                <a:cs typeface="Times New Roman" pitchFamily="18" charset="0"/>
              </a:rPr>
              <a:t>Подставки-трафареты с кольцами-вкладышами</a:t>
            </a:r>
            <a:r>
              <a:rPr lang="ru-RU" sz="1400" dirty="0">
                <a:solidFill>
                  <a:schemeClr val="bg1"/>
                </a:solidFill>
                <a:latin typeface="Times New Roman" pitchFamily="18" charset="0"/>
                <a:cs typeface="Times New Roman" pitchFamily="18" charset="0"/>
              </a:rPr>
              <a:t>. Формирование представления о нарастающем по величине ряде колец.</a:t>
            </a:r>
          </a:p>
          <a:p>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241904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TM01972873[[fn=Лето]]</Template>
  <TotalTime>122</TotalTime>
  <Words>1303</Words>
  <Application>Microsoft Office PowerPoint</Application>
  <PresentationFormat>Экран (4:3)</PresentationFormat>
  <Paragraphs>100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Summer</vt:lpstr>
      <vt:lpstr>     В помощь воспитателю:  «Дидактические игры для детей раннего возраста по сенсорному воспитанию»</vt:lpstr>
      <vt:lpstr>Презентация PowerPoint</vt:lpstr>
      <vt:lpstr>Презентация PowerPoint</vt:lpstr>
      <vt:lpstr>Презентация PowerPoint</vt:lpstr>
      <vt:lpstr>Дидактические игры в сенсорном воспитании</vt:lpstr>
      <vt:lpstr>Виды дидактических игр: </vt:lpstr>
      <vt:lpstr>Обязательным элементом дидактическим игр является: </vt:lpstr>
      <vt:lpstr>Классификация игр: </vt:lpstr>
      <vt:lpstr>ФУНКЦИОНАЛЬНОЕ НАЗНАЧЕНИЕ ДИДАКТИЧЕСКИХ ИГРУШЕК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помощь воспитателю:  «Дидактические игры для детей раннего возраста по сенсорному воспитанию»</dc:title>
  <dc:creator>апыв</dc:creator>
  <cp:lastModifiedBy>апыв</cp:lastModifiedBy>
  <cp:revision>12</cp:revision>
  <dcterms:created xsi:type="dcterms:W3CDTF">2015-03-09T14:34:17Z</dcterms:created>
  <dcterms:modified xsi:type="dcterms:W3CDTF">2015-03-09T16:59:47Z</dcterms:modified>
</cp:coreProperties>
</file>